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256" r:id="rId2"/>
    <p:sldId id="257" r:id="rId3"/>
    <p:sldId id="282"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83" r:id="rId19"/>
    <p:sldId id="274" r:id="rId20"/>
    <p:sldId id="275" r:id="rId21"/>
    <p:sldId id="276" r:id="rId22"/>
    <p:sldId id="277" r:id="rId23"/>
    <p:sldId id="278" r:id="rId24"/>
    <p:sldId id="279" r:id="rId25"/>
    <p:sldId id="280" r:id="rId26"/>
    <p:sldId id="281" r:id="rId27"/>
  </p:sldIdLst>
  <p:sldSz cx="9144000" cy="6858000" type="screen4x3"/>
  <p:notesSz cx="9296400" cy="7010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144" autoAdjust="0"/>
  </p:normalViewPr>
  <p:slideViewPr>
    <p:cSldViewPr snapToGrid="0">
      <p:cViewPr varScale="1">
        <p:scale>
          <a:sx n="107" d="100"/>
          <a:sy n="107" d="100"/>
        </p:scale>
        <p:origin x="165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28440" cy="351737"/>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1"/>
            <a:ext cx="4028440" cy="351737"/>
          </a:xfrm>
          <a:prstGeom prst="rect">
            <a:avLst/>
          </a:prstGeom>
        </p:spPr>
        <p:txBody>
          <a:bodyPr vert="horz" lIns="93177" tIns="46589" rIns="93177" bIns="46589" rtlCol="0"/>
          <a:lstStyle>
            <a:lvl1pPr algn="r">
              <a:defRPr sz="1200"/>
            </a:lvl1pPr>
          </a:lstStyle>
          <a:p>
            <a:fld id="{C139B63B-6332-4E9D-851A-BD8FEF61E92E}" type="datetimeFigureOut">
              <a:rPr lang="en-US" smtClean="0"/>
              <a:t>10/6/2022</a:t>
            </a:fld>
            <a:endParaRPr lang="en-US"/>
          </a:p>
        </p:txBody>
      </p:sp>
      <p:sp>
        <p:nvSpPr>
          <p:cNvPr id="4" name="Footer Placeholder 3"/>
          <p:cNvSpPr>
            <a:spLocks noGrp="1"/>
          </p:cNvSpPr>
          <p:nvPr>
            <p:ph type="ftr" sz="quarter" idx="2"/>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1736"/>
          </a:xfrm>
          <a:prstGeom prst="rect">
            <a:avLst/>
          </a:prstGeom>
        </p:spPr>
        <p:txBody>
          <a:bodyPr vert="horz" lIns="93177" tIns="46589" rIns="93177" bIns="46589" rtlCol="0" anchor="b"/>
          <a:lstStyle>
            <a:lvl1pPr algn="r">
              <a:defRPr sz="1200"/>
            </a:lvl1pPr>
          </a:lstStyle>
          <a:p>
            <a:fld id="{3C1C1126-5223-45C8-87F3-76E2E4DDFC6C}" type="slidenum">
              <a:rPr lang="en-US" smtClean="0"/>
              <a:t>‹#›</a:t>
            </a:fld>
            <a:endParaRPr lang="en-US"/>
          </a:p>
        </p:txBody>
      </p:sp>
    </p:spTree>
    <p:extLst>
      <p:ext uri="{BB962C8B-B14F-4D97-AF65-F5344CB8AC3E}">
        <p14:creationId xmlns:p14="http://schemas.microsoft.com/office/powerpoint/2010/main" val="145575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28440" cy="351737"/>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1"/>
            <a:ext cx="4028440" cy="351737"/>
          </a:xfrm>
          <a:prstGeom prst="rect">
            <a:avLst/>
          </a:prstGeom>
        </p:spPr>
        <p:txBody>
          <a:bodyPr vert="horz" lIns="93177" tIns="46589" rIns="93177" bIns="46589" rtlCol="0"/>
          <a:lstStyle>
            <a:lvl1pPr algn="r">
              <a:defRPr sz="1200"/>
            </a:lvl1pPr>
          </a:lstStyle>
          <a:p>
            <a:fld id="{A85BDC90-C5A7-468F-8408-2350FE38E712}" type="datetimeFigureOut">
              <a:rPr lang="en-US" smtClean="0"/>
              <a:t>10/6/2022</a:t>
            </a:fld>
            <a:endParaRPr lang="en-US"/>
          </a:p>
        </p:txBody>
      </p:sp>
      <p:sp>
        <p:nvSpPr>
          <p:cNvPr id="4" name="Slide Image Placeholder 3"/>
          <p:cNvSpPr>
            <a:spLocks noGrp="1" noRot="1" noChangeAspect="1"/>
          </p:cNvSpPr>
          <p:nvPr>
            <p:ph type="sldImg" idx="2"/>
          </p:nvPr>
        </p:nvSpPr>
        <p:spPr>
          <a:xfrm>
            <a:off x="3071813" y="876300"/>
            <a:ext cx="3152775" cy="236537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73754"/>
            <a:ext cx="7437120" cy="2760346"/>
          </a:xfrm>
          <a:prstGeom prst="rect">
            <a:avLst/>
          </a:prstGeom>
        </p:spPr>
        <p:txBody>
          <a:bodyPr vert="horz" lIns="93177" tIns="46589" rIns="93177" bIns="4658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7108106E-9B95-4E94-AA6D-042B8B6DBD26}" type="slidenum">
              <a:rPr lang="en-US" smtClean="0"/>
              <a:t>‹#›</a:t>
            </a:fld>
            <a:endParaRPr lang="en-US"/>
          </a:p>
        </p:txBody>
      </p:sp>
    </p:spTree>
    <p:extLst>
      <p:ext uri="{BB962C8B-B14F-4D97-AF65-F5344CB8AC3E}">
        <p14:creationId xmlns:p14="http://schemas.microsoft.com/office/powerpoint/2010/main" val="312167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13</a:t>
            </a:fld>
            <a:endParaRPr lang="en-US"/>
          </a:p>
        </p:txBody>
      </p:sp>
    </p:spTree>
    <p:extLst>
      <p:ext uri="{BB962C8B-B14F-4D97-AF65-F5344CB8AC3E}">
        <p14:creationId xmlns:p14="http://schemas.microsoft.com/office/powerpoint/2010/main" val="26418310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22</a:t>
            </a:fld>
            <a:endParaRPr lang="en-US"/>
          </a:p>
        </p:txBody>
      </p:sp>
    </p:spTree>
    <p:extLst>
      <p:ext uri="{BB962C8B-B14F-4D97-AF65-F5344CB8AC3E}">
        <p14:creationId xmlns:p14="http://schemas.microsoft.com/office/powerpoint/2010/main" val="31370832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23</a:t>
            </a:fld>
            <a:endParaRPr lang="en-US"/>
          </a:p>
        </p:txBody>
      </p:sp>
    </p:spTree>
    <p:extLst>
      <p:ext uri="{BB962C8B-B14F-4D97-AF65-F5344CB8AC3E}">
        <p14:creationId xmlns:p14="http://schemas.microsoft.com/office/powerpoint/2010/main" val="1273628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24</a:t>
            </a:fld>
            <a:endParaRPr lang="en-US"/>
          </a:p>
        </p:txBody>
      </p:sp>
    </p:spTree>
    <p:extLst>
      <p:ext uri="{BB962C8B-B14F-4D97-AF65-F5344CB8AC3E}">
        <p14:creationId xmlns:p14="http://schemas.microsoft.com/office/powerpoint/2010/main" val="465596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25</a:t>
            </a:fld>
            <a:endParaRPr lang="en-US"/>
          </a:p>
        </p:txBody>
      </p:sp>
    </p:spTree>
    <p:extLst>
      <p:ext uri="{BB962C8B-B14F-4D97-AF65-F5344CB8AC3E}">
        <p14:creationId xmlns:p14="http://schemas.microsoft.com/office/powerpoint/2010/main" val="40278993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26</a:t>
            </a:fld>
            <a:endParaRPr lang="en-US"/>
          </a:p>
        </p:txBody>
      </p:sp>
    </p:spTree>
    <p:extLst>
      <p:ext uri="{BB962C8B-B14F-4D97-AF65-F5344CB8AC3E}">
        <p14:creationId xmlns:p14="http://schemas.microsoft.com/office/powerpoint/2010/main" val="2455768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14</a:t>
            </a:fld>
            <a:endParaRPr lang="en-US"/>
          </a:p>
        </p:txBody>
      </p:sp>
    </p:spTree>
    <p:extLst>
      <p:ext uri="{BB962C8B-B14F-4D97-AF65-F5344CB8AC3E}">
        <p14:creationId xmlns:p14="http://schemas.microsoft.com/office/powerpoint/2010/main" val="2378797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At this point, you know that </a:t>
            </a:r>
            <a:r>
              <a:rPr lang="sr-Latn-ME" dirty="0"/>
              <a:t>ML</a:t>
            </a:r>
            <a:r>
              <a:rPr lang="en-US" dirty="0"/>
              <a:t> is about mapping inputs (such as images) to targets (such as the label “cat”), which is done by observing many examples of input and targets. </a:t>
            </a:r>
            <a:endParaRPr lang="sr-Latn-ME" dirty="0"/>
          </a:p>
          <a:p>
            <a:pPr defTabSz="931774">
              <a:defRPr/>
            </a:pPr>
            <a:r>
              <a:rPr lang="en-US" dirty="0"/>
              <a:t>You also know that deep neural networks do this input-to-target mapping via a deep sequence of simple data transformations (layers) and that these data transformations are learned by exposure to examples. </a:t>
            </a:r>
            <a:endParaRPr lang="sr-Latn-ME" dirty="0"/>
          </a:p>
          <a:p>
            <a:pPr defTabSz="931774">
              <a:defRPr/>
            </a:pPr>
            <a:r>
              <a:rPr lang="en-US" dirty="0"/>
              <a:t>Now let’s look at how this learning happens, concretely.</a:t>
            </a:r>
          </a:p>
        </p:txBody>
      </p:sp>
      <p:sp>
        <p:nvSpPr>
          <p:cNvPr id="4" name="Slide Number Placeholder 3"/>
          <p:cNvSpPr>
            <a:spLocks noGrp="1"/>
          </p:cNvSpPr>
          <p:nvPr>
            <p:ph type="sldNum" sz="quarter" idx="10"/>
          </p:nvPr>
        </p:nvSpPr>
        <p:spPr/>
        <p:txBody>
          <a:bodyPr/>
          <a:lstStyle/>
          <a:p>
            <a:fld id="{7108106E-9B95-4E94-AA6D-042B8B6DBD26}" type="slidenum">
              <a:rPr lang="en-US" smtClean="0"/>
              <a:t>15</a:t>
            </a:fld>
            <a:endParaRPr lang="en-US"/>
          </a:p>
        </p:txBody>
      </p:sp>
    </p:spTree>
    <p:extLst>
      <p:ext uri="{BB962C8B-B14F-4D97-AF65-F5344CB8AC3E}">
        <p14:creationId xmlns:p14="http://schemas.microsoft.com/office/powerpoint/2010/main" val="3039631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16</a:t>
            </a:fld>
            <a:endParaRPr lang="en-US"/>
          </a:p>
        </p:txBody>
      </p:sp>
    </p:spTree>
    <p:extLst>
      <p:ext uri="{BB962C8B-B14F-4D97-AF65-F5344CB8AC3E}">
        <p14:creationId xmlns:p14="http://schemas.microsoft.com/office/powerpoint/2010/main" val="2826136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17</a:t>
            </a:fld>
            <a:endParaRPr lang="en-US"/>
          </a:p>
        </p:txBody>
      </p:sp>
    </p:spTree>
    <p:extLst>
      <p:ext uri="{BB962C8B-B14F-4D97-AF65-F5344CB8AC3E}">
        <p14:creationId xmlns:p14="http://schemas.microsoft.com/office/powerpoint/2010/main" val="838687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18</a:t>
            </a:fld>
            <a:endParaRPr lang="en-US"/>
          </a:p>
        </p:txBody>
      </p:sp>
    </p:spTree>
    <p:extLst>
      <p:ext uri="{BB962C8B-B14F-4D97-AF65-F5344CB8AC3E}">
        <p14:creationId xmlns:p14="http://schemas.microsoft.com/office/powerpoint/2010/main" val="3796226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19</a:t>
            </a:fld>
            <a:endParaRPr lang="en-US"/>
          </a:p>
        </p:txBody>
      </p:sp>
    </p:spTree>
    <p:extLst>
      <p:ext uri="{BB962C8B-B14F-4D97-AF65-F5344CB8AC3E}">
        <p14:creationId xmlns:p14="http://schemas.microsoft.com/office/powerpoint/2010/main" val="3385772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20</a:t>
            </a:fld>
            <a:endParaRPr lang="en-US"/>
          </a:p>
        </p:txBody>
      </p:sp>
    </p:spTree>
    <p:extLst>
      <p:ext uri="{BB962C8B-B14F-4D97-AF65-F5344CB8AC3E}">
        <p14:creationId xmlns:p14="http://schemas.microsoft.com/office/powerpoint/2010/main" val="13098448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7108106E-9B95-4E94-AA6D-042B8B6DBD26}" type="slidenum">
              <a:rPr lang="en-US" smtClean="0"/>
              <a:t>21</a:t>
            </a:fld>
            <a:endParaRPr lang="en-US"/>
          </a:p>
        </p:txBody>
      </p:sp>
    </p:spTree>
    <p:extLst>
      <p:ext uri="{BB962C8B-B14F-4D97-AF65-F5344CB8AC3E}">
        <p14:creationId xmlns:p14="http://schemas.microsoft.com/office/powerpoint/2010/main" val="1901343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A84FD2-6427-4994-B1B6-04549162C5A3}" type="datetimeFigureOut">
              <a:rPr lang="en-US" smtClean="0"/>
              <a:t>10/6/2022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314752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A84FD2-6427-4994-B1B6-04549162C5A3}" type="datetimeFigureOut">
              <a:rPr lang="en-US" smtClean="0"/>
              <a:t>10/6/2022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3696052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A84FD2-6427-4994-B1B6-04549162C5A3}" type="datetimeFigureOut">
              <a:rPr lang="en-US" smtClean="0"/>
              <a:t>10/6/2022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1513813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A84FD2-6427-4994-B1B6-04549162C5A3}" type="datetimeFigureOut">
              <a:rPr lang="en-US" smtClean="0"/>
              <a:t>10/6/2022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4047401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3A84FD2-6427-4994-B1B6-04549162C5A3}" type="datetimeFigureOut">
              <a:rPr lang="en-US" smtClean="0"/>
              <a:t>10/6/2022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88792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A84FD2-6427-4994-B1B6-04549162C5A3}" type="datetimeFigureOut">
              <a:rPr lang="en-US" smtClean="0"/>
              <a:t>10/6/2022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485190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A84FD2-6427-4994-B1B6-04549162C5A3}" type="datetimeFigureOut">
              <a:rPr lang="en-US" smtClean="0"/>
              <a:t>10/6/2022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2065316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3A84FD2-6427-4994-B1B6-04549162C5A3}" type="datetimeFigureOut">
              <a:rPr lang="en-US" smtClean="0"/>
              <a:t>10/6/2022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23607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A84FD2-6427-4994-B1B6-04549162C5A3}" type="datetimeFigureOut">
              <a:rPr lang="en-US" smtClean="0"/>
              <a:t>10/6/2022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1278439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3A84FD2-6427-4994-B1B6-04549162C5A3}" type="datetimeFigureOut">
              <a:rPr lang="en-US" smtClean="0"/>
              <a:t>10/6/2022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2032645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3A84FD2-6427-4994-B1B6-04549162C5A3}" type="datetimeFigureOut">
              <a:rPr lang="en-US" smtClean="0"/>
              <a:t>10/6/2022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362C3C-C12F-4C99-A95E-2BB1132F76E6}" type="slidenum">
              <a:rPr lang="en-US" smtClean="0"/>
              <a:t>‹#›</a:t>
            </a:fld>
            <a:endParaRPr lang="en-US"/>
          </a:p>
        </p:txBody>
      </p:sp>
    </p:spTree>
    <p:extLst>
      <p:ext uri="{BB962C8B-B14F-4D97-AF65-F5344CB8AC3E}">
        <p14:creationId xmlns:p14="http://schemas.microsoft.com/office/powerpoint/2010/main" val="2759278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A84FD2-6427-4994-B1B6-04549162C5A3}" type="datetimeFigureOut">
              <a:rPr lang="en-US" smtClean="0"/>
              <a:t>10/6/2022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362C3C-C12F-4C99-A95E-2BB1132F76E6}" type="slidenum">
              <a:rPr lang="en-US" smtClean="0"/>
              <a:t>‹#›</a:t>
            </a:fld>
            <a:endParaRPr lang="en-US"/>
          </a:p>
        </p:txBody>
      </p:sp>
    </p:spTree>
    <p:extLst>
      <p:ext uri="{BB962C8B-B14F-4D97-AF65-F5344CB8AC3E}">
        <p14:creationId xmlns:p14="http://schemas.microsoft.com/office/powerpoint/2010/main" val="4698514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cs231n.stanford.edu/"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mng.bz/zGN6"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49001"/>
            <a:ext cx="7772400" cy="1060961"/>
          </a:xfrm>
        </p:spPr>
        <p:txBody>
          <a:bodyPr>
            <a:noAutofit/>
          </a:bodyPr>
          <a:lstStyle/>
          <a:p>
            <a:r>
              <a:rPr lang="sr-Latn-ME" sz="8000" dirty="0" smtClean="0"/>
              <a:t>Computer vision</a:t>
            </a:r>
            <a:endParaRPr lang="en-US" sz="8000" dirty="0"/>
          </a:p>
        </p:txBody>
      </p:sp>
      <p:sp>
        <p:nvSpPr>
          <p:cNvPr id="3" name="Subtitle 2"/>
          <p:cNvSpPr>
            <a:spLocks noGrp="1"/>
          </p:cNvSpPr>
          <p:nvPr>
            <p:ph type="subTitle" idx="1"/>
          </p:nvPr>
        </p:nvSpPr>
        <p:spPr>
          <a:xfrm>
            <a:off x="1143000" y="3912042"/>
            <a:ext cx="6858000" cy="1345758"/>
          </a:xfrm>
        </p:spPr>
        <p:txBody>
          <a:bodyPr>
            <a:normAutofit/>
          </a:bodyPr>
          <a:lstStyle/>
          <a:p>
            <a:r>
              <a:rPr lang="sr-Latn-ME" sz="3000" dirty="0" smtClean="0"/>
              <a:t>Prof. Slobodan Đukanović, PhD</a:t>
            </a:r>
            <a:endParaRPr lang="en-US" sz="3000" dirty="0"/>
          </a:p>
        </p:txBody>
      </p:sp>
    </p:spTree>
    <p:extLst>
      <p:ext uri="{BB962C8B-B14F-4D97-AF65-F5344CB8AC3E}">
        <p14:creationId xmlns:p14="http://schemas.microsoft.com/office/powerpoint/2010/main" val="4469340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13151" y="278038"/>
            <a:ext cx="8743284" cy="734331"/>
          </a:xfrm>
        </p:spPr>
        <p:txBody>
          <a:bodyPr>
            <a:noAutofit/>
          </a:bodyPr>
          <a:lstStyle/>
          <a:p>
            <a:r>
              <a:rPr lang="en-US" dirty="0" smtClean="0"/>
              <a:t>ML and useful representations </a:t>
            </a:r>
            <a:r>
              <a:rPr lang="sr-Latn-ME" dirty="0" smtClean="0"/>
              <a:t>of</a:t>
            </a:r>
            <a:r>
              <a:rPr lang="en-US" dirty="0" smtClean="0"/>
              <a:t> data</a:t>
            </a:r>
            <a:endParaRPr lang="en-US" dirty="0"/>
          </a:p>
        </p:txBody>
      </p:sp>
      <p:sp>
        <p:nvSpPr>
          <p:cNvPr id="6" name="Content Placeholder 2"/>
          <p:cNvSpPr>
            <a:spLocks noGrp="1"/>
          </p:cNvSpPr>
          <p:nvPr>
            <p:ph idx="1"/>
          </p:nvPr>
        </p:nvSpPr>
        <p:spPr>
          <a:xfrm>
            <a:off x="189942" y="1245084"/>
            <a:ext cx="8841441" cy="5125385"/>
          </a:xfrm>
        </p:spPr>
        <p:txBody>
          <a:bodyPr>
            <a:normAutofit/>
          </a:bodyPr>
          <a:lstStyle/>
          <a:p>
            <a:pPr>
              <a:lnSpc>
                <a:spcPct val="100000"/>
              </a:lnSpc>
              <a:spcBef>
                <a:spcPts val="0"/>
              </a:spcBef>
              <a:spcAft>
                <a:spcPts val="600"/>
              </a:spcAft>
            </a:pPr>
            <a:r>
              <a:rPr lang="en-US" sz="2500" dirty="0"/>
              <a:t>In ML, we </a:t>
            </a:r>
            <a:r>
              <a:rPr lang="en-US" sz="2500" dirty="0" smtClean="0">
                <a:solidFill>
                  <a:srgbClr val="FF0000"/>
                </a:solidFill>
              </a:rPr>
              <a:t>automatically </a:t>
            </a:r>
            <a:r>
              <a:rPr lang="en-US" sz="2500" dirty="0">
                <a:solidFill>
                  <a:srgbClr val="FF0000"/>
                </a:solidFill>
              </a:rPr>
              <a:t>search </a:t>
            </a:r>
            <a:r>
              <a:rPr lang="en-US" sz="2500" dirty="0" smtClean="0"/>
              <a:t>for </a:t>
            </a:r>
            <a:r>
              <a:rPr lang="en-US" sz="2500" dirty="0"/>
              <a:t>data transformations that produce useful representations of some </a:t>
            </a:r>
            <a:r>
              <a:rPr lang="en-US" sz="2500" dirty="0" smtClean="0"/>
              <a:t>data. The search is guided </a:t>
            </a:r>
            <a:r>
              <a:rPr lang="en-US" sz="2500" dirty="0"/>
              <a:t>by </a:t>
            </a:r>
            <a:r>
              <a:rPr lang="en-US" sz="2500" dirty="0" smtClean="0"/>
              <a:t>a </a:t>
            </a:r>
            <a:r>
              <a:rPr lang="en-US" sz="2500" dirty="0">
                <a:solidFill>
                  <a:srgbClr val="FF0000"/>
                </a:solidFill>
              </a:rPr>
              <a:t>feedback </a:t>
            </a:r>
            <a:r>
              <a:rPr lang="en-US" sz="2500" dirty="0" smtClean="0">
                <a:solidFill>
                  <a:srgbClr val="FF0000"/>
                </a:solidFill>
              </a:rPr>
              <a:t>signal</a:t>
            </a:r>
            <a:r>
              <a:rPr lang="en-US" sz="2500" dirty="0" smtClean="0"/>
              <a:t>.</a:t>
            </a:r>
          </a:p>
          <a:p>
            <a:pPr>
              <a:lnSpc>
                <a:spcPct val="100000"/>
              </a:lnSpc>
              <a:spcBef>
                <a:spcPts val="0"/>
              </a:spcBef>
              <a:spcAft>
                <a:spcPts val="600"/>
              </a:spcAft>
            </a:pPr>
            <a:r>
              <a:rPr lang="en-US" sz="2500" dirty="0" smtClean="0"/>
              <a:t>This </a:t>
            </a:r>
            <a:r>
              <a:rPr lang="en-US" sz="2500" dirty="0"/>
              <a:t>automatic search </a:t>
            </a:r>
            <a:r>
              <a:rPr lang="en-US" sz="2500" dirty="0" smtClean="0"/>
              <a:t>process </a:t>
            </a:r>
            <a:r>
              <a:rPr lang="en-US" sz="2500" dirty="0"/>
              <a:t>represents</a:t>
            </a:r>
            <a:r>
              <a:rPr lang="en-US" sz="2500" dirty="0" smtClean="0"/>
              <a:t> </a:t>
            </a:r>
            <a:r>
              <a:rPr lang="en-US" sz="2500" dirty="0" smtClean="0">
                <a:solidFill>
                  <a:srgbClr val="FF0000"/>
                </a:solidFill>
              </a:rPr>
              <a:t>learning</a:t>
            </a:r>
            <a:r>
              <a:rPr lang="en-US" sz="2500" dirty="0" smtClean="0"/>
              <a:t>.</a:t>
            </a:r>
            <a:endParaRPr lang="en-US" sz="2500" dirty="0" smtClean="0"/>
          </a:p>
          <a:p>
            <a:pPr>
              <a:lnSpc>
                <a:spcPct val="100000"/>
              </a:lnSpc>
              <a:spcBef>
                <a:spcPts val="0"/>
              </a:spcBef>
              <a:spcAft>
                <a:spcPts val="600"/>
              </a:spcAft>
            </a:pPr>
            <a:r>
              <a:rPr lang="en-US" sz="2500" dirty="0" smtClean="0"/>
              <a:t>ML </a:t>
            </a:r>
            <a:r>
              <a:rPr lang="en-US" sz="2500" dirty="0"/>
              <a:t>algorithms aren’t </a:t>
            </a:r>
            <a:r>
              <a:rPr lang="en-US" sz="2500" dirty="0" smtClean="0"/>
              <a:t>creative </a:t>
            </a:r>
            <a:r>
              <a:rPr lang="en-US" sz="2500" dirty="0"/>
              <a:t>in finding these transformations; they’re merely searching through a predefined set of operations, called a </a:t>
            </a:r>
            <a:r>
              <a:rPr lang="en-US" sz="2500" b="1" dirty="0">
                <a:solidFill>
                  <a:srgbClr val="FF0000"/>
                </a:solidFill>
              </a:rPr>
              <a:t>hypothesis space</a:t>
            </a:r>
            <a:r>
              <a:rPr lang="en-US" sz="2500" dirty="0"/>
              <a:t>. For instance, the space of all possible coordinate changes would be our hypothesis space in the 2D coordinates classification </a:t>
            </a:r>
            <a:r>
              <a:rPr lang="en-US" sz="2500" dirty="0" smtClean="0"/>
              <a:t>example.</a:t>
            </a:r>
          </a:p>
          <a:p>
            <a:pPr>
              <a:lnSpc>
                <a:spcPct val="100000"/>
              </a:lnSpc>
              <a:spcBef>
                <a:spcPts val="0"/>
              </a:spcBef>
              <a:spcAft>
                <a:spcPts val="600"/>
              </a:spcAft>
            </a:pPr>
            <a:r>
              <a:rPr lang="en-US" sz="2500" dirty="0" smtClean="0"/>
              <a:t>Concisely, ML represents </a:t>
            </a:r>
            <a:r>
              <a:rPr lang="en-US" sz="2500" dirty="0"/>
              <a:t>searching for useful representations and rules over </a:t>
            </a:r>
            <a:r>
              <a:rPr lang="en-US" sz="2500" dirty="0" smtClean="0"/>
              <a:t>input </a:t>
            </a:r>
            <a:r>
              <a:rPr lang="en-US" sz="2500" dirty="0"/>
              <a:t>data, within a predefined space of possibilities, using guidance from a feedback signal</a:t>
            </a:r>
            <a:r>
              <a:rPr lang="en-US" sz="2500" dirty="0" smtClean="0"/>
              <a:t>.</a:t>
            </a:r>
          </a:p>
        </p:txBody>
      </p:sp>
    </p:spTree>
    <p:extLst>
      <p:ext uri="{BB962C8B-B14F-4D97-AF65-F5344CB8AC3E}">
        <p14:creationId xmlns:p14="http://schemas.microsoft.com/office/powerpoint/2010/main" val="31185022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278038"/>
            <a:ext cx="8605498" cy="734331"/>
          </a:xfrm>
        </p:spPr>
        <p:txBody>
          <a:bodyPr>
            <a:noAutofit/>
          </a:bodyPr>
          <a:lstStyle/>
          <a:p>
            <a:r>
              <a:rPr lang="en-US" dirty="0" smtClean="0"/>
              <a:t>What is deep in deep learning?</a:t>
            </a:r>
            <a:endParaRPr lang="en-US" dirty="0"/>
          </a:p>
        </p:txBody>
      </p:sp>
      <p:sp>
        <p:nvSpPr>
          <p:cNvPr id="6" name="Content Placeholder 2"/>
          <p:cNvSpPr>
            <a:spLocks noGrp="1"/>
          </p:cNvSpPr>
          <p:nvPr>
            <p:ph idx="1"/>
          </p:nvPr>
        </p:nvSpPr>
        <p:spPr>
          <a:xfrm>
            <a:off x="189943" y="1200259"/>
            <a:ext cx="8741116" cy="5513692"/>
          </a:xfrm>
        </p:spPr>
        <p:txBody>
          <a:bodyPr>
            <a:normAutofit/>
          </a:bodyPr>
          <a:lstStyle/>
          <a:p>
            <a:pPr>
              <a:lnSpc>
                <a:spcPct val="100000"/>
              </a:lnSpc>
              <a:spcBef>
                <a:spcPts val="0"/>
              </a:spcBef>
              <a:spcAft>
                <a:spcPts val="600"/>
              </a:spcAft>
            </a:pPr>
            <a:r>
              <a:rPr lang="en-US" sz="2300" b="1" dirty="0">
                <a:solidFill>
                  <a:srgbClr val="FF0000"/>
                </a:solidFill>
              </a:rPr>
              <a:t>Deep learning </a:t>
            </a:r>
            <a:r>
              <a:rPr lang="en-US" sz="2300" dirty="0" smtClean="0"/>
              <a:t>(DL) </a:t>
            </a:r>
            <a:r>
              <a:rPr lang="en-US" sz="2300" dirty="0"/>
              <a:t>is a specific subfield of </a:t>
            </a:r>
            <a:r>
              <a:rPr lang="en-US" sz="2300" dirty="0" smtClean="0"/>
              <a:t>ML, </a:t>
            </a:r>
            <a:r>
              <a:rPr lang="en-US" sz="2300" dirty="0"/>
              <a:t>a new </a:t>
            </a:r>
            <a:r>
              <a:rPr lang="en-US" sz="2300" dirty="0" smtClean="0"/>
              <a:t>approach to </a:t>
            </a:r>
            <a:r>
              <a:rPr lang="en-US" sz="2300" dirty="0"/>
              <a:t>learning representations from data that puts an emphasis on </a:t>
            </a:r>
            <a:r>
              <a:rPr lang="en-US" sz="2300" dirty="0">
                <a:solidFill>
                  <a:srgbClr val="FF0000"/>
                </a:solidFill>
              </a:rPr>
              <a:t>learning successive layers of increasingly meaningful representations</a:t>
            </a:r>
            <a:r>
              <a:rPr lang="en-US" sz="2300" dirty="0"/>
              <a:t>. </a:t>
            </a:r>
            <a:endParaRPr lang="en-US" sz="2300" dirty="0" smtClean="0"/>
          </a:p>
          <a:p>
            <a:pPr>
              <a:lnSpc>
                <a:spcPct val="100000"/>
              </a:lnSpc>
              <a:spcBef>
                <a:spcPts val="0"/>
              </a:spcBef>
              <a:spcAft>
                <a:spcPts val="600"/>
              </a:spcAft>
            </a:pPr>
            <a:r>
              <a:rPr lang="en-US" sz="2300" dirty="0" smtClean="0"/>
              <a:t>The </a:t>
            </a:r>
            <a:r>
              <a:rPr lang="en-US" sz="2300" dirty="0"/>
              <a:t>"</a:t>
            </a:r>
            <a:r>
              <a:rPr lang="en-US" sz="2300" dirty="0" smtClean="0"/>
              <a:t>deep" </a:t>
            </a:r>
            <a:r>
              <a:rPr lang="en-US" sz="2300" dirty="0"/>
              <a:t>in </a:t>
            </a:r>
            <a:r>
              <a:rPr lang="en-US" sz="2300" dirty="0" smtClean="0"/>
              <a:t>"deep learning" </a:t>
            </a:r>
            <a:r>
              <a:rPr lang="en-US" sz="2300" dirty="0"/>
              <a:t>isn’t a reference to any kind of deeper understanding achieved by the approach; rather, it stands for </a:t>
            </a:r>
            <a:r>
              <a:rPr lang="en-US" sz="2300" dirty="0" smtClean="0"/>
              <a:t>the </a:t>
            </a:r>
            <a:r>
              <a:rPr lang="en-US" sz="2300" dirty="0"/>
              <a:t>idea of successive layers of representations. </a:t>
            </a:r>
            <a:endParaRPr lang="en-US" sz="2300" dirty="0" smtClean="0"/>
          </a:p>
          <a:p>
            <a:pPr>
              <a:lnSpc>
                <a:spcPct val="100000"/>
              </a:lnSpc>
              <a:spcBef>
                <a:spcPts val="0"/>
              </a:spcBef>
              <a:spcAft>
                <a:spcPts val="600"/>
              </a:spcAft>
            </a:pPr>
            <a:r>
              <a:rPr lang="en-US" sz="2300" dirty="0" smtClean="0"/>
              <a:t>How </a:t>
            </a:r>
            <a:r>
              <a:rPr lang="en-US" sz="2300" dirty="0"/>
              <a:t>many layers contribute to a model of the data is called the </a:t>
            </a:r>
            <a:r>
              <a:rPr lang="en-US" sz="2300" b="1" dirty="0">
                <a:solidFill>
                  <a:srgbClr val="FF0000"/>
                </a:solidFill>
              </a:rPr>
              <a:t>depth</a:t>
            </a:r>
            <a:r>
              <a:rPr lang="en-US" sz="2300" dirty="0"/>
              <a:t> of the model. </a:t>
            </a:r>
            <a:endParaRPr lang="en-US" sz="2300" dirty="0" smtClean="0"/>
          </a:p>
          <a:p>
            <a:pPr>
              <a:lnSpc>
                <a:spcPct val="100000"/>
              </a:lnSpc>
              <a:spcBef>
                <a:spcPts val="0"/>
              </a:spcBef>
              <a:spcAft>
                <a:spcPts val="600"/>
              </a:spcAft>
            </a:pPr>
            <a:r>
              <a:rPr lang="en-US" sz="2300" dirty="0" smtClean="0"/>
              <a:t>Modern DL </a:t>
            </a:r>
            <a:r>
              <a:rPr lang="en-US" sz="2300" dirty="0"/>
              <a:t>often involves tens or even hundreds of successive layers of representations, and they’re all learned automatically from exposure to training data. </a:t>
            </a:r>
            <a:endParaRPr lang="en-US" sz="2300" dirty="0" smtClean="0"/>
          </a:p>
          <a:p>
            <a:pPr>
              <a:lnSpc>
                <a:spcPct val="100000"/>
              </a:lnSpc>
              <a:spcBef>
                <a:spcPts val="0"/>
              </a:spcBef>
              <a:spcAft>
                <a:spcPts val="600"/>
              </a:spcAft>
            </a:pPr>
            <a:r>
              <a:rPr lang="en-US" sz="2300" dirty="0" smtClean="0"/>
              <a:t>Other ML approaches tend </a:t>
            </a:r>
            <a:r>
              <a:rPr lang="en-US" sz="2300" dirty="0"/>
              <a:t>to focus on learning only one or two layers of representations of the </a:t>
            </a:r>
            <a:r>
              <a:rPr lang="en-US" sz="2300" dirty="0" smtClean="0"/>
              <a:t>data. Hence</a:t>
            </a:r>
            <a:r>
              <a:rPr lang="en-US" sz="2300" dirty="0"/>
              <a:t>, they’re sometimes called </a:t>
            </a:r>
            <a:r>
              <a:rPr lang="en-US" sz="2300" b="1" dirty="0">
                <a:solidFill>
                  <a:srgbClr val="FF0000"/>
                </a:solidFill>
              </a:rPr>
              <a:t>shallow </a:t>
            </a:r>
            <a:r>
              <a:rPr lang="en-US" sz="2300" b="1" dirty="0" smtClean="0">
                <a:solidFill>
                  <a:srgbClr val="FF0000"/>
                </a:solidFill>
              </a:rPr>
              <a:t>learning</a:t>
            </a:r>
            <a:r>
              <a:rPr lang="en-US" sz="2300" dirty="0"/>
              <a:t> </a:t>
            </a:r>
            <a:r>
              <a:rPr lang="en-US" sz="2300" dirty="0" smtClean="0"/>
              <a:t>approaches.</a:t>
            </a:r>
            <a:endParaRPr lang="en-US" sz="2300" dirty="0" smtClean="0"/>
          </a:p>
        </p:txBody>
      </p:sp>
    </p:spTree>
    <p:extLst>
      <p:ext uri="{BB962C8B-B14F-4D97-AF65-F5344CB8AC3E}">
        <p14:creationId xmlns:p14="http://schemas.microsoft.com/office/powerpoint/2010/main" val="18786558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278038"/>
            <a:ext cx="8605498" cy="734331"/>
          </a:xfrm>
        </p:spPr>
        <p:txBody>
          <a:bodyPr>
            <a:noAutofit/>
          </a:bodyPr>
          <a:lstStyle/>
          <a:p>
            <a:r>
              <a:rPr lang="en-US" dirty="0" smtClean="0"/>
              <a:t>Neural networks </a:t>
            </a:r>
            <a:r>
              <a:rPr lang="en-US" dirty="0"/>
              <a:t>and neurobiology</a:t>
            </a:r>
          </a:p>
        </p:txBody>
      </p:sp>
      <p:sp>
        <p:nvSpPr>
          <p:cNvPr id="6" name="Content Placeholder 2"/>
          <p:cNvSpPr>
            <a:spLocks noGrp="1"/>
          </p:cNvSpPr>
          <p:nvPr>
            <p:ph idx="1"/>
          </p:nvPr>
        </p:nvSpPr>
        <p:spPr>
          <a:xfrm>
            <a:off x="189943" y="1200627"/>
            <a:ext cx="8741116" cy="5415325"/>
          </a:xfrm>
        </p:spPr>
        <p:txBody>
          <a:bodyPr>
            <a:noAutofit/>
          </a:bodyPr>
          <a:lstStyle/>
          <a:p>
            <a:pPr>
              <a:lnSpc>
                <a:spcPct val="95000"/>
              </a:lnSpc>
              <a:spcBef>
                <a:spcPts val="0"/>
              </a:spcBef>
              <a:spcAft>
                <a:spcPts val="900"/>
              </a:spcAft>
            </a:pPr>
            <a:r>
              <a:rPr lang="en-US" sz="2300" dirty="0"/>
              <a:t>In </a:t>
            </a:r>
            <a:r>
              <a:rPr lang="en-US" sz="2300" dirty="0" smtClean="0"/>
              <a:t>DL, </a:t>
            </a:r>
            <a:r>
              <a:rPr lang="en-US" sz="2300" dirty="0"/>
              <a:t>these layered representations are learned via models called </a:t>
            </a:r>
            <a:r>
              <a:rPr lang="en-US" sz="2300" b="1" dirty="0">
                <a:solidFill>
                  <a:srgbClr val="FF0000"/>
                </a:solidFill>
              </a:rPr>
              <a:t>neural networks</a:t>
            </a:r>
            <a:r>
              <a:rPr lang="en-US" sz="2300" dirty="0"/>
              <a:t>, structured in </a:t>
            </a:r>
            <a:r>
              <a:rPr lang="en-US" sz="2300" dirty="0" smtClean="0"/>
              <a:t>layers </a:t>
            </a:r>
            <a:r>
              <a:rPr lang="en-US" sz="2300" dirty="0"/>
              <a:t>stacked on top of each other. </a:t>
            </a:r>
            <a:endParaRPr lang="en-US" sz="2300" dirty="0" smtClean="0"/>
          </a:p>
          <a:p>
            <a:pPr>
              <a:lnSpc>
                <a:spcPct val="95000"/>
              </a:lnSpc>
              <a:spcBef>
                <a:spcPts val="0"/>
              </a:spcBef>
              <a:spcAft>
                <a:spcPts val="900"/>
              </a:spcAft>
            </a:pPr>
            <a:r>
              <a:rPr lang="en-US" sz="2300" dirty="0" smtClean="0"/>
              <a:t>The </a:t>
            </a:r>
            <a:r>
              <a:rPr lang="en-US" sz="2300" dirty="0"/>
              <a:t>term </a:t>
            </a:r>
            <a:r>
              <a:rPr lang="en-US" sz="2300" dirty="0" smtClean="0"/>
              <a:t>"</a:t>
            </a:r>
            <a:r>
              <a:rPr lang="en-US" sz="2300" dirty="0"/>
              <a:t>neural </a:t>
            </a:r>
            <a:r>
              <a:rPr lang="en-US" sz="2300" dirty="0" smtClean="0"/>
              <a:t>network" </a:t>
            </a:r>
            <a:r>
              <a:rPr lang="en-US" sz="2300" dirty="0"/>
              <a:t>refers to neurobiology, but although some of the central concepts in </a:t>
            </a:r>
            <a:r>
              <a:rPr lang="en-US" sz="2300" dirty="0" smtClean="0"/>
              <a:t>DL </a:t>
            </a:r>
            <a:r>
              <a:rPr lang="en-US" sz="2300" dirty="0"/>
              <a:t>were developed in part by drawing inspiration from our understanding of the brain (in particular, the visual cortex), </a:t>
            </a:r>
            <a:r>
              <a:rPr lang="en-US" sz="2300" dirty="0" smtClean="0">
                <a:solidFill>
                  <a:srgbClr val="FF0000"/>
                </a:solidFill>
              </a:rPr>
              <a:t>DL </a:t>
            </a:r>
            <a:r>
              <a:rPr lang="en-US" sz="2300" dirty="0">
                <a:solidFill>
                  <a:srgbClr val="FF0000"/>
                </a:solidFill>
              </a:rPr>
              <a:t>models are not models of the </a:t>
            </a:r>
            <a:r>
              <a:rPr lang="en-US" sz="2300" dirty="0" smtClean="0">
                <a:solidFill>
                  <a:srgbClr val="FF0000"/>
                </a:solidFill>
              </a:rPr>
              <a:t>brain</a:t>
            </a:r>
            <a:r>
              <a:rPr lang="en-US" sz="2300" dirty="0" smtClean="0"/>
              <a:t>! </a:t>
            </a:r>
            <a:r>
              <a:rPr lang="en-US" sz="2300" dirty="0"/>
              <a:t>There’s no evidence that the brain implements anything like the learning mechanisms used in modern </a:t>
            </a:r>
            <a:r>
              <a:rPr lang="en-US" sz="2300" dirty="0" smtClean="0"/>
              <a:t>DL </a:t>
            </a:r>
            <a:r>
              <a:rPr lang="en-US" sz="2300" dirty="0"/>
              <a:t>models. </a:t>
            </a:r>
            <a:endParaRPr lang="en-US" sz="2300" dirty="0" smtClean="0"/>
          </a:p>
          <a:p>
            <a:pPr>
              <a:lnSpc>
                <a:spcPct val="95000"/>
              </a:lnSpc>
              <a:spcBef>
                <a:spcPts val="0"/>
              </a:spcBef>
              <a:spcAft>
                <a:spcPts val="900"/>
              </a:spcAft>
            </a:pPr>
            <a:r>
              <a:rPr lang="en-US" sz="2300" dirty="0" smtClean="0"/>
              <a:t>You </a:t>
            </a:r>
            <a:r>
              <a:rPr lang="en-US" sz="2300" dirty="0"/>
              <a:t>may come across pop-science articles proclaiming that </a:t>
            </a:r>
            <a:r>
              <a:rPr lang="en-US" sz="2300" dirty="0" smtClean="0"/>
              <a:t>DL </a:t>
            </a:r>
            <a:r>
              <a:rPr lang="en-US" sz="2300" dirty="0"/>
              <a:t>works like the brain or was modeled after the brain, but </a:t>
            </a:r>
            <a:r>
              <a:rPr lang="en-US" sz="2300" dirty="0">
                <a:solidFill>
                  <a:srgbClr val="FF0000"/>
                </a:solidFill>
              </a:rPr>
              <a:t>that isn’t the case</a:t>
            </a:r>
            <a:r>
              <a:rPr lang="en-US" sz="2300" dirty="0"/>
              <a:t>. It would be confusing and counterproductive for newcomers to the field to think of </a:t>
            </a:r>
            <a:r>
              <a:rPr lang="en-US" sz="2300" dirty="0" smtClean="0"/>
              <a:t>DL </a:t>
            </a:r>
            <a:r>
              <a:rPr lang="en-US" sz="2300" dirty="0"/>
              <a:t>as being in any way related to </a:t>
            </a:r>
            <a:r>
              <a:rPr lang="en-US" sz="2300" dirty="0" smtClean="0"/>
              <a:t>neurobiology.</a:t>
            </a:r>
          </a:p>
          <a:p>
            <a:pPr>
              <a:lnSpc>
                <a:spcPct val="95000"/>
              </a:lnSpc>
              <a:spcBef>
                <a:spcPts val="0"/>
              </a:spcBef>
              <a:spcAft>
                <a:spcPts val="900"/>
              </a:spcAft>
            </a:pPr>
            <a:r>
              <a:rPr lang="en-US" sz="2300" dirty="0" smtClean="0"/>
              <a:t>For </a:t>
            </a:r>
            <a:r>
              <a:rPr lang="en-US" sz="2300" dirty="0"/>
              <a:t>our purposes, </a:t>
            </a:r>
            <a:r>
              <a:rPr lang="en-US" sz="2300" dirty="0" smtClean="0"/>
              <a:t>DL </a:t>
            </a:r>
            <a:r>
              <a:rPr lang="en-US" sz="2300" dirty="0"/>
              <a:t>is a mathematical framework for learning representations from data.</a:t>
            </a:r>
            <a:endParaRPr lang="en-US" sz="2300" dirty="0" smtClean="0"/>
          </a:p>
        </p:txBody>
      </p:sp>
    </p:spTree>
    <p:extLst>
      <p:ext uri="{BB962C8B-B14F-4D97-AF65-F5344CB8AC3E}">
        <p14:creationId xmlns:p14="http://schemas.microsoft.com/office/powerpoint/2010/main" val="18380652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278038"/>
            <a:ext cx="8605498" cy="734331"/>
          </a:xfrm>
        </p:spPr>
        <p:txBody>
          <a:bodyPr>
            <a:noAutofit/>
          </a:bodyPr>
          <a:lstStyle/>
          <a:p>
            <a:r>
              <a:rPr lang="sr-Latn-ME" dirty="0" smtClean="0"/>
              <a:t>DL-based digit recognition</a:t>
            </a:r>
            <a:endParaRPr lang="en-US" dirty="0"/>
          </a:p>
        </p:txBody>
      </p:sp>
      <p:sp>
        <p:nvSpPr>
          <p:cNvPr id="6" name="Content Placeholder 2"/>
          <p:cNvSpPr>
            <a:spLocks noGrp="1"/>
          </p:cNvSpPr>
          <p:nvPr>
            <p:ph idx="1"/>
          </p:nvPr>
        </p:nvSpPr>
        <p:spPr>
          <a:xfrm>
            <a:off x="162838" y="1125103"/>
            <a:ext cx="8768221" cy="1380103"/>
          </a:xfrm>
        </p:spPr>
        <p:txBody>
          <a:bodyPr>
            <a:normAutofit/>
          </a:bodyPr>
          <a:lstStyle/>
          <a:p>
            <a:pPr>
              <a:spcBef>
                <a:spcPts val="0"/>
              </a:spcBef>
              <a:spcAft>
                <a:spcPts val="600"/>
              </a:spcAft>
            </a:pPr>
            <a:r>
              <a:rPr lang="en-US" sz="2700" dirty="0" smtClean="0"/>
              <a:t>Let’s </a:t>
            </a:r>
            <a:r>
              <a:rPr lang="en-US" sz="2700" dirty="0"/>
              <a:t>examine how a network several layers deep </a:t>
            </a:r>
            <a:r>
              <a:rPr lang="sr-Latn-ME" sz="2700" dirty="0" smtClean="0"/>
              <a:t>(figure below) </a:t>
            </a:r>
            <a:r>
              <a:rPr lang="en-US" sz="2700" dirty="0" smtClean="0"/>
              <a:t>transforms </a:t>
            </a:r>
            <a:r>
              <a:rPr lang="en-US" sz="2700" dirty="0"/>
              <a:t>an image of a </a:t>
            </a:r>
            <a:r>
              <a:rPr lang="en-US" sz="2700" dirty="0" smtClean="0"/>
              <a:t>digit to </a:t>
            </a:r>
            <a:r>
              <a:rPr lang="en-US" sz="2700" dirty="0"/>
              <a:t>recognize what digit it is. </a:t>
            </a:r>
            <a:endParaRPr lang="en-US" sz="2700" dirty="0" smtClean="0"/>
          </a:p>
        </p:txBody>
      </p:sp>
      <p:pic>
        <p:nvPicPr>
          <p:cNvPr id="4" name="Picture 3" descr="https://drek4537l1klr.cloudfront.net/chollet2/Figures/01-05.png"/>
          <p:cNvPicPr/>
          <p:nvPr/>
        </p:nvPicPr>
        <p:blipFill>
          <a:blip r:embed="rId3">
            <a:extLst>
              <a:ext uri="{28A0092B-C50C-407E-A947-70E740481C1C}">
                <a14:useLocalDpi xmlns:a14="http://schemas.microsoft.com/office/drawing/2010/main" val="0"/>
              </a:ext>
            </a:extLst>
          </a:blip>
          <a:srcRect/>
          <a:stretch>
            <a:fillRect/>
          </a:stretch>
        </p:blipFill>
        <p:spPr bwMode="auto">
          <a:xfrm>
            <a:off x="1356372" y="2505206"/>
            <a:ext cx="6406055" cy="2603814"/>
          </a:xfrm>
          <a:prstGeom prst="rect">
            <a:avLst/>
          </a:prstGeom>
          <a:noFill/>
          <a:ln>
            <a:noFill/>
          </a:ln>
        </p:spPr>
      </p:pic>
      <p:sp>
        <p:nvSpPr>
          <p:cNvPr id="7" name="Content Placeholder 2"/>
          <p:cNvSpPr txBox="1">
            <a:spLocks/>
          </p:cNvSpPr>
          <p:nvPr/>
        </p:nvSpPr>
        <p:spPr>
          <a:xfrm>
            <a:off x="164926" y="5423609"/>
            <a:ext cx="8768221" cy="138010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sr-Latn-ME" sz="2700" dirty="0" smtClean="0"/>
              <a:t>Image recognition is a typical </a:t>
            </a:r>
            <a:r>
              <a:rPr lang="sr-Latn-ME" sz="2700" dirty="0" smtClean="0">
                <a:solidFill>
                  <a:srgbClr val="FF0000"/>
                </a:solidFill>
              </a:rPr>
              <a:t>classification task</a:t>
            </a:r>
            <a:r>
              <a:rPr lang="en-US" sz="2700" dirty="0" smtClean="0"/>
              <a:t>.</a:t>
            </a:r>
            <a:r>
              <a:rPr lang="sr-Latn-ME" sz="2700" dirty="0" smtClean="0"/>
              <a:t> The output layer contains as many neurons as there are different digits (classes) in the input dataset.</a:t>
            </a:r>
            <a:endParaRPr lang="en-US" sz="2700" dirty="0" smtClean="0"/>
          </a:p>
        </p:txBody>
      </p:sp>
    </p:spTree>
    <p:extLst>
      <p:ext uri="{BB962C8B-B14F-4D97-AF65-F5344CB8AC3E}">
        <p14:creationId xmlns:p14="http://schemas.microsoft.com/office/powerpoint/2010/main" val="42390027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278038"/>
            <a:ext cx="8605498" cy="734331"/>
          </a:xfrm>
        </p:spPr>
        <p:txBody>
          <a:bodyPr>
            <a:noAutofit/>
          </a:bodyPr>
          <a:lstStyle/>
          <a:p>
            <a:r>
              <a:rPr lang="sr-Latn-ME" dirty="0" smtClean="0"/>
              <a:t>DL-based digit recognition</a:t>
            </a:r>
            <a:endParaRPr lang="en-US" dirty="0"/>
          </a:p>
        </p:txBody>
      </p:sp>
      <p:sp>
        <p:nvSpPr>
          <p:cNvPr id="7" name="Content Placeholder 2"/>
          <p:cNvSpPr txBox="1">
            <a:spLocks/>
          </p:cNvSpPr>
          <p:nvPr/>
        </p:nvSpPr>
        <p:spPr>
          <a:xfrm>
            <a:off x="288214" y="4834885"/>
            <a:ext cx="8768221" cy="199806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5000"/>
              </a:lnSpc>
              <a:spcBef>
                <a:spcPts val="0"/>
              </a:spcBef>
              <a:spcAft>
                <a:spcPts val="600"/>
              </a:spcAft>
            </a:pPr>
            <a:r>
              <a:rPr lang="sr-Latn-ME" sz="2700" dirty="0" smtClean="0"/>
              <a:t>N</a:t>
            </a:r>
            <a:r>
              <a:rPr lang="en-US" sz="2700" dirty="0" err="1" smtClean="0"/>
              <a:t>etwork</a:t>
            </a:r>
            <a:r>
              <a:rPr lang="en-US" sz="2700" dirty="0" smtClean="0"/>
              <a:t> </a:t>
            </a:r>
            <a:r>
              <a:rPr lang="en-US" sz="2700" dirty="0"/>
              <a:t>transforms the digit image into </a:t>
            </a:r>
            <a:r>
              <a:rPr lang="en-US" sz="2700" dirty="0">
                <a:solidFill>
                  <a:srgbClr val="FF0000"/>
                </a:solidFill>
              </a:rPr>
              <a:t>representations</a:t>
            </a:r>
            <a:r>
              <a:rPr lang="en-US" sz="2700" dirty="0"/>
              <a:t> that are </a:t>
            </a:r>
            <a:r>
              <a:rPr lang="en-US" sz="2700" b="1" dirty="0">
                <a:solidFill>
                  <a:srgbClr val="00B050"/>
                </a:solidFill>
              </a:rPr>
              <a:t>increasingly different from the original image</a:t>
            </a:r>
            <a:r>
              <a:rPr lang="en-US" sz="2700" dirty="0"/>
              <a:t> and </a:t>
            </a:r>
            <a:r>
              <a:rPr lang="en-US" sz="2700" b="1" dirty="0">
                <a:solidFill>
                  <a:srgbClr val="0070C0"/>
                </a:solidFill>
              </a:rPr>
              <a:t>increasingly informative about the final result</a:t>
            </a:r>
            <a:r>
              <a:rPr lang="en-US" sz="2700" dirty="0"/>
              <a:t>. </a:t>
            </a:r>
            <a:endParaRPr lang="sr-Latn-ME" sz="2700" dirty="0" smtClean="0"/>
          </a:p>
          <a:p>
            <a:pPr>
              <a:lnSpc>
                <a:spcPct val="105000"/>
              </a:lnSpc>
              <a:spcBef>
                <a:spcPts val="0"/>
              </a:spcBef>
            </a:pPr>
            <a:r>
              <a:rPr lang="en-US" sz="2700" dirty="0" smtClean="0"/>
              <a:t>You </a:t>
            </a:r>
            <a:r>
              <a:rPr lang="en-US" sz="2700" dirty="0"/>
              <a:t>can think of a deep network as a </a:t>
            </a:r>
            <a:r>
              <a:rPr lang="en-US" sz="2700" dirty="0">
                <a:solidFill>
                  <a:srgbClr val="FF0000"/>
                </a:solidFill>
              </a:rPr>
              <a:t>multistage information-distillation process</a:t>
            </a:r>
            <a:r>
              <a:rPr lang="en-US" sz="2700" dirty="0"/>
              <a:t>, where information goes through successive filters and comes out increasingly </a:t>
            </a:r>
            <a:r>
              <a:rPr lang="en-US" sz="2700" dirty="0" smtClean="0"/>
              <a:t>purified</a:t>
            </a:r>
            <a:r>
              <a:rPr lang="sr-Latn-ME" sz="2700" dirty="0" smtClean="0"/>
              <a:t>.</a:t>
            </a:r>
            <a:endParaRPr lang="en-US" sz="2700" dirty="0" smtClean="0"/>
          </a:p>
        </p:txBody>
      </p:sp>
      <p:pic>
        <p:nvPicPr>
          <p:cNvPr id="8" name="Picture 7" descr="https://drek4537l1klr.cloudfront.net/chollet2/Figures/01-06.png"/>
          <p:cNvPicPr/>
          <p:nvPr/>
        </p:nvPicPr>
        <p:blipFill>
          <a:blip r:embed="rId3">
            <a:extLst>
              <a:ext uri="{28A0092B-C50C-407E-A947-70E740481C1C}">
                <a14:useLocalDpi xmlns:a14="http://schemas.microsoft.com/office/drawing/2010/main" val="0"/>
              </a:ext>
            </a:extLst>
          </a:blip>
          <a:srcRect/>
          <a:stretch>
            <a:fillRect/>
          </a:stretch>
        </p:blipFill>
        <p:spPr bwMode="auto">
          <a:xfrm>
            <a:off x="1229993" y="1014608"/>
            <a:ext cx="6973760" cy="3732755"/>
          </a:xfrm>
          <a:prstGeom prst="rect">
            <a:avLst/>
          </a:prstGeom>
          <a:noFill/>
          <a:ln>
            <a:noFill/>
          </a:ln>
        </p:spPr>
      </p:pic>
    </p:spTree>
    <p:extLst>
      <p:ext uri="{BB962C8B-B14F-4D97-AF65-F5344CB8AC3E}">
        <p14:creationId xmlns:p14="http://schemas.microsoft.com/office/powerpoint/2010/main" val="19059595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278038"/>
            <a:ext cx="8605498" cy="734331"/>
          </a:xfrm>
        </p:spPr>
        <p:txBody>
          <a:bodyPr>
            <a:noAutofit/>
          </a:bodyPr>
          <a:lstStyle/>
          <a:p>
            <a:r>
              <a:rPr lang="en-US" dirty="0"/>
              <a:t>Understanding how </a:t>
            </a:r>
            <a:r>
              <a:rPr lang="sr-Latn-ME" dirty="0" smtClean="0"/>
              <a:t>DL </a:t>
            </a:r>
            <a:r>
              <a:rPr lang="en-US" dirty="0" smtClean="0"/>
              <a:t>works</a:t>
            </a:r>
            <a:endParaRPr lang="en-US" dirty="0"/>
          </a:p>
        </p:txBody>
      </p:sp>
      <p:sp>
        <p:nvSpPr>
          <p:cNvPr id="7" name="Content Placeholder 2"/>
          <p:cNvSpPr txBox="1">
            <a:spLocks/>
          </p:cNvSpPr>
          <p:nvPr/>
        </p:nvSpPr>
        <p:spPr>
          <a:xfrm>
            <a:off x="150428" y="1012367"/>
            <a:ext cx="8768221" cy="3058591"/>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5000"/>
              </a:lnSpc>
              <a:spcBef>
                <a:spcPts val="0"/>
              </a:spcBef>
              <a:spcAft>
                <a:spcPts val="600"/>
              </a:spcAft>
            </a:pPr>
            <a:r>
              <a:rPr lang="sr-Latn-ME" sz="2700" dirty="0" smtClean="0"/>
              <a:t>W</a:t>
            </a:r>
            <a:r>
              <a:rPr lang="en-US" sz="2700" dirty="0" smtClean="0"/>
              <a:t>hat </a:t>
            </a:r>
            <a:r>
              <a:rPr lang="en-US" sz="2700" dirty="0"/>
              <a:t>a layer does to its input data is </a:t>
            </a:r>
            <a:r>
              <a:rPr lang="sr-Latn-ME" sz="2700" dirty="0" smtClean="0"/>
              <a:t>specified</a:t>
            </a:r>
            <a:r>
              <a:rPr lang="en-US" sz="2700" dirty="0" smtClean="0"/>
              <a:t> </a:t>
            </a:r>
            <a:r>
              <a:rPr lang="sr-Latn-ME" sz="2700" dirty="0" smtClean="0"/>
              <a:t>by</a:t>
            </a:r>
            <a:r>
              <a:rPr lang="en-US" sz="2700" dirty="0" smtClean="0"/>
              <a:t> </a:t>
            </a:r>
            <a:r>
              <a:rPr lang="en-US" sz="2700" dirty="0"/>
              <a:t>the layer’s </a:t>
            </a:r>
            <a:r>
              <a:rPr lang="en-US" sz="2700" dirty="0" smtClean="0"/>
              <a:t>weights. </a:t>
            </a:r>
            <a:r>
              <a:rPr lang="en-US" sz="2700" dirty="0"/>
              <a:t>In technical terms, we’d say that the transformation implemented by a layer is </a:t>
            </a:r>
            <a:r>
              <a:rPr lang="en-US" sz="2700" b="1" dirty="0">
                <a:solidFill>
                  <a:srgbClr val="FF0000"/>
                </a:solidFill>
              </a:rPr>
              <a:t>parameterized</a:t>
            </a:r>
            <a:r>
              <a:rPr lang="en-US" sz="2700" dirty="0"/>
              <a:t> by its </a:t>
            </a:r>
            <a:r>
              <a:rPr lang="en-US" sz="2700" dirty="0" smtClean="0"/>
              <a:t>weights</a:t>
            </a:r>
            <a:r>
              <a:rPr lang="sr-Latn-ME" sz="2700" dirty="0" smtClean="0"/>
              <a:t> (a.k.a.</a:t>
            </a:r>
            <a:r>
              <a:rPr lang="en-US" sz="2700" dirty="0" smtClean="0"/>
              <a:t> </a:t>
            </a:r>
            <a:r>
              <a:rPr lang="en-US" sz="2700" dirty="0"/>
              <a:t>the parameters of a </a:t>
            </a:r>
            <a:r>
              <a:rPr lang="en-US" sz="2700" dirty="0" smtClean="0"/>
              <a:t>layer)</a:t>
            </a:r>
            <a:r>
              <a:rPr lang="sr-Latn-ME" sz="2700" dirty="0" smtClean="0"/>
              <a:t>.</a:t>
            </a:r>
            <a:r>
              <a:rPr lang="en-US" sz="2700" dirty="0" smtClean="0"/>
              <a:t> </a:t>
            </a:r>
            <a:endParaRPr lang="sr-Latn-ME" sz="2700" dirty="0" smtClean="0"/>
          </a:p>
          <a:p>
            <a:pPr>
              <a:lnSpc>
                <a:spcPct val="105000"/>
              </a:lnSpc>
              <a:spcBef>
                <a:spcPts val="0"/>
              </a:spcBef>
              <a:spcAft>
                <a:spcPts val="600"/>
              </a:spcAft>
            </a:pPr>
            <a:r>
              <a:rPr lang="en-US" sz="2700" dirty="0" smtClean="0"/>
              <a:t>In </a:t>
            </a:r>
            <a:r>
              <a:rPr lang="en-US" sz="2700" dirty="0"/>
              <a:t>this context, </a:t>
            </a:r>
            <a:r>
              <a:rPr lang="en-US" sz="2700" dirty="0">
                <a:solidFill>
                  <a:srgbClr val="FF0000"/>
                </a:solidFill>
              </a:rPr>
              <a:t>learning means finding a set of values for the weights of all layers in a network, such that the network will correctly map </a:t>
            </a:r>
            <a:r>
              <a:rPr lang="en-US" sz="2700" dirty="0" smtClean="0">
                <a:solidFill>
                  <a:srgbClr val="FF0000"/>
                </a:solidFill>
              </a:rPr>
              <a:t>inputs </a:t>
            </a:r>
            <a:r>
              <a:rPr lang="en-US" sz="2700" dirty="0">
                <a:solidFill>
                  <a:srgbClr val="FF0000"/>
                </a:solidFill>
              </a:rPr>
              <a:t>to their associated </a:t>
            </a:r>
            <a:r>
              <a:rPr lang="en-US" sz="2700" dirty="0" smtClean="0">
                <a:solidFill>
                  <a:srgbClr val="FF0000"/>
                </a:solidFill>
              </a:rPr>
              <a:t>targets</a:t>
            </a:r>
            <a:r>
              <a:rPr lang="sr-Latn-ME" sz="2700" dirty="0" smtClean="0"/>
              <a:t>!</a:t>
            </a:r>
            <a:r>
              <a:rPr lang="en-US" sz="2700" dirty="0" smtClean="0"/>
              <a:t> </a:t>
            </a:r>
            <a:endParaRPr lang="sr-Latn-ME" sz="2700" dirty="0" smtClean="0"/>
          </a:p>
          <a:p>
            <a:pPr>
              <a:lnSpc>
                <a:spcPct val="105000"/>
              </a:lnSpc>
              <a:spcBef>
                <a:spcPts val="0"/>
              </a:spcBef>
              <a:spcAft>
                <a:spcPts val="600"/>
              </a:spcAft>
            </a:pPr>
            <a:r>
              <a:rPr lang="sr-Latn-ME" sz="2700" dirty="0" smtClean="0"/>
              <a:t>However, </a:t>
            </a:r>
            <a:r>
              <a:rPr lang="en-US" sz="2700" dirty="0" smtClean="0"/>
              <a:t>a </a:t>
            </a:r>
            <a:r>
              <a:rPr lang="en-US" sz="2700" dirty="0"/>
              <a:t>deep neural network can contain tens of millions of parameters. Finding the correct values for all of them may seem like a daunting task, especially given that modifying the value of one parameter will affect the behavior of all the others!</a:t>
            </a:r>
            <a:endParaRPr lang="en-US" sz="2700" dirty="0" smtClean="0"/>
          </a:p>
        </p:txBody>
      </p:sp>
      <p:pic>
        <p:nvPicPr>
          <p:cNvPr id="6" name="Picture 5" descr="https://drek4537l1klr.cloudfront.net/chollet2/Figures/01-07.png"/>
          <p:cNvPicPr/>
          <p:nvPr/>
        </p:nvPicPr>
        <p:blipFill>
          <a:blip r:embed="rId3">
            <a:extLst>
              <a:ext uri="{28A0092B-C50C-407E-A947-70E740481C1C}">
                <a14:useLocalDpi xmlns:a14="http://schemas.microsoft.com/office/drawing/2010/main" val="0"/>
              </a:ext>
            </a:extLst>
          </a:blip>
          <a:srcRect/>
          <a:stretch>
            <a:fillRect/>
          </a:stretch>
        </p:blipFill>
        <p:spPr bwMode="auto">
          <a:xfrm>
            <a:off x="2376314" y="4004206"/>
            <a:ext cx="4747902" cy="2359016"/>
          </a:xfrm>
          <a:prstGeom prst="rect">
            <a:avLst/>
          </a:prstGeom>
          <a:noFill/>
          <a:ln>
            <a:noFill/>
          </a:ln>
        </p:spPr>
      </p:pic>
      <p:sp>
        <p:nvSpPr>
          <p:cNvPr id="2" name="Rectangle 1"/>
          <p:cNvSpPr/>
          <p:nvPr/>
        </p:nvSpPr>
        <p:spPr>
          <a:xfrm>
            <a:off x="2511469" y="6462810"/>
            <a:ext cx="4402898" cy="307777"/>
          </a:xfrm>
          <a:prstGeom prst="rect">
            <a:avLst/>
          </a:prstGeom>
        </p:spPr>
        <p:txBody>
          <a:bodyPr wrap="square">
            <a:spAutoFit/>
          </a:bodyPr>
          <a:lstStyle/>
          <a:p>
            <a:pPr algn="ctr"/>
            <a:r>
              <a:rPr lang="en-US" sz="1400" dirty="0">
                <a:latin typeface="Calibri" panose="020F0502020204030204" pitchFamily="34" charset="0"/>
                <a:ea typeface="Calibri" panose="020F0502020204030204" pitchFamily="34" charset="0"/>
                <a:cs typeface="Times New Roman" panose="02020603050405020304" pitchFamily="18" charset="0"/>
              </a:rPr>
              <a:t>A neural network is parameterized by its weights.</a:t>
            </a:r>
            <a:endParaRPr lang="en-US" sz="1400" dirty="0"/>
          </a:p>
        </p:txBody>
      </p:sp>
    </p:spTree>
    <p:extLst>
      <p:ext uri="{BB962C8B-B14F-4D97-AF65-F5344CB8AC3E}">
        <p14:creationId xmlns:p14="http://schemas.microsoft.com/office/powerpoint/2010/main" val="38047525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278038"/>
            <a:ext cx="8605498" cy="734331"/>
          </a:xfrm>
        </p:spPr>
        <p:txBody>
          <a:bodyPr>
            <a:noAutofit/>
          </a:bodyPr>
          <a:lstStyle/>
          <a:p>
            <a:r>
              <a:rPr lang="en-US" dirty="0"/>
              <a:t>Understanding how </a:t>
            </a:r>
            <a:r>
              <a:rPr lang="sr-Latn-ME" dirty="0" smtClean="0"/>
              <a:t>DL </a:t>
            </a:r>
            <a:r>
              <a:rPr lang="en-US" dirty="0" smtClean="0"/>
              <a:t>works</a:t>
            </a:r>
            <a:endParaRPr lang="en-US" dirty="0"/>
          </a:p>
        </p:txBody>
      </p:sp>
      <p:sp>
        <p:nvSpPr>
          <p:cNvPr id="7" name="Content Placeholder 2"/>
          <p:cNvSpPr txBox="1">
            <a:spLocks/>
          </p:cNvSpPr>
          <p:nvPr/>
        </p:nvSpPr>
        <p:spPr>
          <a:xfrm>
            <a:off x="150428" y="1062472"/>
            <a:ext cx="8768221" cy="123952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5000"/>
              </a:lnSpc>
              <a:spcBef>
                <a:spcPts val="0"/>
              </a:spcBef>
              <a:spcAft>
                <a:spcPts val="600"/>
              </a:spcAft>
            </a:pPr>
            <a:r>
              <a:rPr lang="en-US" sz="2700" dirty="0"/>
              <a:t>To control something, first </a:t>
            </a:r>
            <a:r>
              <a:rPr lang="sr-Latn-ME" sz="2700" dirty="0" smtClean="0"/>
              <a:t>we</a:t>
            </a:r>
            <a:r>
              <a:rPr lang="en-US" sz="2700" dirty="0" smtClean="0"/>
              <a:t> </a:t>
            </a:r>
            <a:r>
              <a:rPr lang="en-US" sz="2700" dirty="0"/>
              <a:t>need to be able to observe it. </a:t>
            </a:r>
            <a:r>
              <a:rPr lang="en-US" sz="2700" dirty="0">
                <a:solidFill>
                  <a:srgbClr val="0070C0"/>
                </a:solidFill>
              </a:rPr>
              <a:t>To control the output of a neural network, </a:t>
            </a:r>
            <a:r>
              <a:rPr lang="sr-Latn-ME" sz="2700" dirty="0" smtClean="0">
                <a:solidFill>
                  <a:srgbClr val="0070C0"/>
                </a:solidFill>
              </a:rPr>
              <a:t>we</a:t>
            </a:r>
            <a:r>
              <a:rPr lang="en-US" sz="2700" dirty="0" smtClean="0">
                <a:solidFill>
                  <a:srgbClr val="0070C0"/>
                </a:solidFill>
              </a:rPr>
              <a:t> </a:t>
            </a:r>
            <a:r>
              <a:rPr lang="en-US" sz="2700" dirty="0">
                <a:solidFill>
                  <a:srgbClr val="0070C0"/>
                </a:solidFill>
              </a:rPr>
              <a:t>need to be able to measure how far this output is from what </a:t>
            </a:r>
            <a:r>
              <a:rPr lang="sr-Latn-ME" sz="2700" dirty="0" smtClean="0">
                <a:solidFill>
                  <a:srgbClr val="0070C0"/>
                </a:solidFill>
              </a:rPr>
              <a:t>we</a:t>
            </a:r>
            <a:r>
              <a:rPr lang="en-US" sz="2700" dirty="0" smtClean="0">
                <a:solidFill>
                  <a:srgbClr val="0070C0"/>
                </a:solidFill>
              </a:rPr>
              <a:t> expect</a:t>
            </a:r>
            <a:r>
              <a:rPr lang="sr-Latn-ME" sz="2700" dirty="0" smtClean="0">
                <a:solidFill>
                  <a:srgbClr val="0070C0"/>
                </a:solidFill>
              </a:rPr>
              <a:t>ed</a:t>
            </a:r>
            <a:r>
              <a:rPr lang="en-US" sz="2700" dirty="0" smtClean="0"/>
              <a:t>. </a:t>
            </a:r>
            <a:endParaRPr lang="sr-Latn-ME" sz="2700" dirty="0" smtClean="0"/>
          </a:p>
        </p:txBody>
      </p:sp>
      <p:sp>
        <p:nvSpPr>
          <p:cNvPr id="2" name="Rectangle 1"/>
          <p:cNvSpPr/>
          <p:nvPr/>
        </p:nvSpPr>
        <p:spPr>
          <a:xfrm>
            <a:off x="5473874" y="6210119"/>
            <a:ext cx="2906033" cy="523220"/>
          </a:xfrm>
          <a:prstGeom prst="rect">
            <a:avLst/>
          </a:prstGeom>
        </p:spPr>
        <p:txBody>
          <a:bodyPr wrap="square">
            <a:spAutoFit/>
          </a:bodyPr>
          <a:lstStyle/>
          <a:p>
            <a:pPr algn="ctr"/>
            <a:r>
              <a:rPr lang="en-US" sz="1400" dirty="0" smtClean="0">
                <a:latin typeface="Calibri" panose="020F0502020204030204" pitchFamily="34" charset="0"/>
                <a:ea typeface="Calibri" panose="020F0502020204030204" pitchFamily="34" charset="0"/>
                <a:cs typeface="Times New Roman" panose="02020603050405020304" pitchFamily="18" charset="0"/>
              </a:rPr>
              <a:t>A </a:t>
            </a:r>
            <a:r>
              <a:rPr lang="en-US" sz="1400" dirty="0">
                <a:latin typeface="Calibri" panose="020F0502020204030204" pitchFamily="34" charset="0"/>
                <a:ea typeface="Calibri" panose="020F0502020204030204" pitchFamily="34" charset="0"/>
                <a:cs typeface="Times New Roman" panose="02020603050405020304" pitchFamily="18" charset="0"/>
              </a:rPr>
              <a:t>loss function measures the quality of the network’s output</a:t>
            </a:r>
            <a:endParaRPr lang="en-US" sz="1400" dirty="0"/>
          </a:p>
        </p:txBody>
      </p:sp>
      <p:pic>
        <p:nvPicPr>
          <p:cNvPr id="8" name="Picture 7" descr="https://drek4537l1klr.cloudfront.net/chollet2/Figures/01-08.png"/>
          <p:cNvPicPr/>
          <p:nvPr/>
        </p:nvPicPr>
        <p:blipFill>
          <a:blip r:embed="rId3">
            <a:extLst>
              <a:ext uri="{28A0092B-C50C-407E-A947-70E740481C1C}">
                <a14:useLocalDpi xmlns:a14="http://schemas.microsoft.com/office/drawing/2010/main" val="0"/>
              </a:ext>
            </a:extLst>
          </a:blip>
          <a:srcRect/>
          <a:stretch>
            <a:fillRect/>
          </a:stretch>
        </p:blipFill>
        <p:spPr bwMode="auto">
          <a:xfrm>
            <a:off x="4697260" y="2442576"/>
            <a:ext cx="4290281" cy="3642281"/>
          </a:xfrm>
          <a:prstGeom prst="rect">
            <a:avLst/>
          </a:prstGeom>
          <a:noFill/>
          <a:ln>
            <a:noFill/>
          </a:ln>
        </p:spPr>
      </p:pic>
      <p:sp>
        <p:nvSpPr>
          <p:cNvPr id="9" name="Content Placeholder 2"/>
          <p:cNvSpPr txBox="1">
            <a:spLocks/>
          </p:cNvSpPr>
          <p:nvPr/>
        </p:nvSpPr>
        <p:spPr>
          <a:xfrm>
            <a:off x="144166" y="2354893"/>
            <a:ext cx="4679689" cy="41085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5000"/>
              </a:lnSpc>
              <a:spcBef>
                <a:spcPts val="0"/>
              </a:spcBef>
              <a:spcAft>
                <a:spcPts val="600"/>
              </a:spcAft>
            </a:pPr>
            <a:r>
              <a:rPr lang="en-US" sz="2500" dirty="0"/>
              <a:t>This is the job of the </a:t>
            </a:r>
            <a:r>
              <a:rPr lang="en-US" sz="2500" b="1" dirty="0">
                <a:solidFill>
                  <a:srgbClr val="FF0000"/>
                </a:solidFill>
              </a:rPr>
              <a:t>loss function</a:t>
            </a:r>
            <a:r>
              <a:rPr lang="en-US" sz="2500" dirty="0"/>
              <a:t> of the network, </a:t>
            </a:r>
            <a:r>
              <a:rPr lang="en-US" sz="2500" dirty="0" smtClean="0"/>
              <a:t>sometimes </a:t>
            </a:r>
            <a:r>
              <a:rPr lang="en-US" sz="2500" dirty="0"/>
              <a:t>called the </a:t>
            </a:r>
            <a:r>
              <a:rPr lang="en-US" sz="2500" b="1" dirty="0">
                <a:solidFill>
                  <a:srgbClr val="FF0000"/>
                </a:solidFill>
              </a:rPr>
              <a:t>objective function</a:t>
            </a:r>
            <a:r>
              <a:rPr lang="en-US" sz="2500" dirty="0"/>
              <a:t> or </a:t>
            </a:r>
            <a:r>
              <a:rPr lang="en-US" sz="2500" b="1" dirty="0">
                <a:solidFill>
                  <a:srgbClr val="FF0000"/>
                </a:solidFill>
              </a:rPr>
              <a:t>cost function</a:t>
            </a:r>
            <a:r>
              <a:rPr lang="en-US" sz="2500" dirty="0"/>
              <a:t>. </a:t>
            </a:r>
            <a:endParaRPr lang="sr-Latn-ME" sz="2500" dirty="0" smtClean="0"/>
          </a:p>
          <a:p>
            <a:pPr>
              <a:lnSpc>
                <a:spcPct val="85000"/>
              </a:lnSpc>
              <a:spcBef>
                <a:spcPts val="0"/>
              </a:spcBef>
              <a:spcAft>
                <a:spcPts val="600"/>
              </a:spcAft>
            </a:pPr>
            <a:r>
              <a:rPr lang="en-US" sz="2500" dirty="0" smtClean="0"/>
              <a:t>The </a:t>
            </a:r>
            <a:r>
              <a:rPr lang="en-US" sz="2500" dirty="0"/>
              <a:t>loss function takes the predictions of the network and the true target (what you wanted the network to output) and computes a </a:t>
            </a:r>
            <a:r>
              <a:rPr lang="en-US" sz="2500" b="1" dirty="0">
                <a:solidFill>
                  <a:srgbClr val="FF0000"/>
                </a:solidFill>
              </a:rPr>
              <a:t>distance </a:t>
            </a:r>
            <a:r>
              <a:rPr lang="en-US" sz="2500" b="1" dirty="0" smtClean="0">
                <a:solidFill>
                  <a:srgbClr val="FF0000"/>
                </a:solidFill>
              </a:rPr>
              <a:t>score</a:t>
            </a:r>
            <a:r>
              <a:rPr lang="sr-Latn-ME" sz="2500" dirty="0"/>
              <a:t> </a:t>
            </a:r>
            <a:r>
              <a:rPr lang="sr-Latn-ME" sz="2500" dirty="0" smtClean="0"/>
              <a:t>or a </a:t>
            </a:r>
            <a:r>
              <a:rPr lang="sr-Latn-ME" sz="2500" b="1" dirty="0">
                <a:solidFill>
                  <a:srgbClr val="FF0000"/>
                </a:solidFill>
              </a:rPr>
              <a:t>loss score</a:t>
            </a:r>
            <a:r>
              <a:rPr lang="sr-Latn-ME" sz="2500" dirty="0" smtClean="0"/>
              <a:t>, measuring</a:t>
            </a:r>
            <a:r>
              <a:rPr lang="en-US" sz="2500" dirty="0" smtClean="0"/>
              <a:t> </a:t>
            </a:r>
            <a:r>
              <a:rPr lang="en-US" sz="2500" dirty="0"/>
              <a:t>how well the network has done on this specific </a:t>
            </a:r>
            <a:r>
              <a:rPr lang="en-US" sz="2500" dirty="0" smtClean="0"/>
              <a:t>example.</a:t>
            </a:r>
          </a:p>
        </p:txBody>
      </p:sp>
    </p:spTree>
    <p:extLst>
      <p:ext uri="{BB962C8B-B14F-4D97-AF65-F5344CB8AC3E}">
        <p14:creationId xmlns:p14="http://schemas.microsoft.com/office/powerpoint/2010/main" val="26186748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278038"/>
            <a:ext cx="8605498" cy="734331"/>
          </a:xfrm>
        </p:spPr>
        <p:txBody>
          <a:bodyPr>
            <a:noAutofit/>
          </a:bodyPr>
          <a:lstStyle/>
          <a:p>
            <a:r>
              <a:rPr lang="en-US" dirty="0"/>
              <a:t>Understanding how </a:t>
            </a:r>
            <a:r>
              <a:rPr lang="sr-Latn-ME" dirty="0" smtClean="0"/>
              <a:t>DL </a:t>
            </a:r>
            <a:r>
              <a:rPr lang="en-US" dirty="0" smtClean="0"/>
              <a:t>works</a:t>
            </a:r>
            <a:endParaRPr lang="en-US" dirty="0"/>
          </a:p>
        </p:txBody>
      </p:sp>
      <p:sp>
        <p:nvSpPr>
          <p:cNvPr id="7" name="Content Placeholder 2"/>
          <p:cNvSpPr txBox="1">
            <a:spLocks/>
          </p:cNvSpPr>
          <p:nvPr/>
        </p:nvSpPr>
        <p:spPr>
          <a:xfrm>
            <a:off x="123533" y="949738"/>
            <a:ext cx="8906007" cy="123952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sr-Latn-ME" sz="2100" dirty="0" smtClean="0"/>
              <a:t>I</a:t>
            </a:r>
            <a:r>
              <a:rPr lang="en-US" sz="2100" dirty="0" smtClean="0"/>
              <a:t>n </a:t>
            </a:r>
            <a:r>
              <a:rPr lang="sr-Latn-ME" sz="2100" dirty="0" smtClean="0"/>
              <a:t>DL,</a:t>
            </a:r>
            <a:r>
              <a:rPr lang="en-US" sz="2100" dirty="0" smtClean="0"/>
              <a:t> </a:t>
            </a:r>
            <a:r>
              <a:rPr lang="sr-Latn-ME" sz="2100" dirty="0" smtClean="0"/>
              <a:t>we</a:t>
            </a:r>
            <a:r>
              <a:rPr lang="en-US" sz="2100" dirty="0" smtClean="0"/>
              <a:t> </a:t>
            </a:r>
            <a:r>
              <a:rPr lang="en-US" sz="2100" dirty="0"/>
              <a:t>use this </a:t>
            </a:r>
            <a:r>
              <a:rPr lang="en-US" sz="2100" dirty="0">
                <a:solidFill>
                  <a:srgbClr val="FF0000"/>
                </a:solidFill>
              </a:rPr>
              <a:t>score as a feedback signal </a:t>
            </a:r>
            <a:r>
              <a:rPr lang="en-US" sz="2100" dirty="0"/>
              <a:t>to adjust the </a:t>
            </a:r>
            <a:r>
              <a:rPr lang="en-US" sz="2100" dirty="0" smtClean="0"/>
              <a:t>value </a:t>
            </a:r>
            <a:r>
              <a:rPr lang="en-US" sz="2100" dirty="0"/>
              <a:t>of the weights a little</a:t>
            </a:r>
            <a:r>
              <a:rPr lang="en-US" sz="2100" dirty="0" smtClean="0"/>
              <a:t>, in a direction that will </a:t>
            </a:r>
            <a:r>
              <a:rPr lang="en-US" sz="2100" dirty="0" smtClean="0">
                <a:solidFill>
                  <a:srgbClr val="FF0000"/>
                </a:solidFill>
              </a:rPr>
              <a:t>lower the loss score for the current example</a:t>
            </a:r>
            <a:r>
              <a:rPr lang="sr-Latn-ME" sz="2100" dirty="0" smtClean="0"/>
              <a:t>.</a:t>
            </a:r>
          </a:p>
          <a:p>
            <a:pPr>
              <a:spcBef>
                <a:spcPts val="0"/>
              </a:spcBef>
              <a:spcAft>
                <a:spcPts val="600"/>
              </a:spcAft>
            </a:pPr>
            <a:r>
              <a:rPr lang="en-US" sz="2100" dirty="0"/>
              <a:t>This adjustment is the job of the optimizer, which implements the </a:t>
            </a:r>
            <a:r>
              <a:rPr lang="sr-Latn-ME" sz="2100" b="1" dirty="0">
                <a:solidFill>
                  <a:srgbClr val="FF0000"/>
                </a:solidFill>
              </a:rPr>
              <a:t>b</a:t>
            </a:r>
            <a:r>
              <a:rPr lang="en-US" sz="2100" b="1" dirty="0" err="1">
                <a:solidFill>
                  <a:srgbClr val="FF0000"/>
                </a:solidFill>
              </a:rPr>
              <a:t>ackpropagation</a:t>
            </a:r>
            <a:r>
              <a:rPr lang="en-US" sz="2100" b="1" dirty="0">
                <a:solidFill>
                  <a:srgbClr val="FF0000"/>
                </a:solidFill>
              </a:rPr>
              <a:t> algorithm</a:t>
            </a:r>
            <a:r>
              <a:rPr lang="sr-Latn-ME" sz="2100" dirty="0"/>
              <a:t> - </a:t>
            </a:r>
            <a:r>
              <a:rPr lang="en-US" sz="2100" dirty="0"/>
              <a:t>the central algorithm in </a:t>
            </a:r>
            <a:r>
              <a:rPr lang="sr-Latn-ME" sz="2100" dirty="0"/>
              <a:t>DL</a:t>
            </a:r>
            <a:r>
              <a:rPr lang="sr-Latn-ME" sz="2100" dirty="0" smtClean="0"/>
              <a:t>.</a:t>
            </a:r>
            <a:endParaRPr lang="sr-Latn-ME" sz="2100" dirty="0"/>
          </a:p>
        </p:txBody>
      </p:sp>
      <p:sp>
        <p:nvSpPr>
          <p:cNvPr id="2" name="Rectangle 1"/>
          <p:cNvSpPr/>
          <p:nvPr/>
        </p:nvSpPr>
        <p:spPr>
          <a:xfrm>
            <a:off x="5473874" y="6210119"/>
            <a:ext cx="2906033" cy="523220"/>
          </a:xfrm>
          <a:prstGeom prst="rect">
            <a:avLst/>
          </a:prstGeom>
        </p:spPr>
        <p:txBody>
          <a:bodyPr wrap="square">
            <a:spAutoFit/>
          </a:bodyPr>
          <a:lstStyle/>
          <a:p>
            <a:pPr algn="ctr"/>
            <a:r>
              <a:rPr lang="en-US" sz="1400" dirty="0" smtClean="0">
                <a:latin typeface="Calibri" panose="020F0502020204030204" pitchFamily="34" charset="0"/>
                <a:ea typeface="Calibri" panose="020F0502020204030204" pitchFamily="34" charset="0"/>
                <a:cs typeface="Times New Roman" panose="02020603050405020304" pitchFamily="18" charset="0"/>
              </a:rPr>
              <a:t>The </a:t>
            </a:r>
            <a:r>
              <a:rPr lang="en-US" sz="1400" dirty="0">
                <a:latin typeface="Calibri" panose="020F0502020204030204" pitchFamily="34" charset="0"/>
                <a:ea typeface="Calibri" panose="020F0502020204030204" pitchFamily="34" charset="0"/>
                <a:cs typeface="Times New Roman" panose="02020603050405020304" pitchFamily="18" charset="0"/>
              </a:rPr>
              <a:t>loss score is used as a feedback signal to adjust the weights</a:t>
            </a:r>
            <a:endParaRPr lang="en-US" sz="1400" dirty="0"/>
          </a:p>
        </p:txBody>
      </p:sp>
      <p:sp>
        <p:nvSpPr>
          <p:cNvPr id="9" name="Content Placeholder 2"/>
          <p:cNvSpPr txBox="1">
            <a:spLocks/>
          </p:cNvSpPr>
          <p:nvPr/>
        </p:nvSpPr>
        <p:spPr>
          <a:xfrm>
            <a:off x="119114" y="2288937"/>
            <a:ext cx="4893015" cy="442168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5000"/>
              </a:lnSpc>
              <a:spcBef>
                <a:spcPts val="0"/>
              </a:spcBef>
              <a:spcAft>
                <a:spcPts val="600"/>
              </a:spcAft>
            </a:pPr>
            <a:r>
              <a:rPr lang="en-US" sz="2100" dirty="0" smtClean="0"/>
              <a:t>Initially</a:t>
            </a:r>
            <a:r>
              <a:rPr lang="en-US" sz="2100" dirty="0"/>
              <a:t>, the network </a:t>
            </a:r>
            <a:r>
              <a:rPr lang="en-US" sz="2100" dirty="0" smtClean="0"/>
              <a:t>weights are </a:t>
            </a:r>
            <a:r>
              <a:rPr lang="en-US" sz="2100" dirty="0"/>
              <a:t>assigned random values, so the network </a:t>
            </a:r>
            <a:r>
              <a:rPr lang="en-US" sz="2100" dirty="0" smtClean="0"/>
              <a:t>implements </a:t>
            </a:r>
            <a:r>
              <a:rPr lang="en-US" sz="2100" dirty="0"/>
              <a:t>a series of random transformations. </a:t>
            </a:r>
            <a:r>
              <a:rPr lang="sr-Latn-ME" sz="2100" dirty="0" smtClean="0"/>
              <a:t>I</a:t>
            </a:r>
            <a:r>
              <a:rPr lang="en-US" sz="2100" dirty="0" err="1" smtClean="0"/>
              <a:t>ts</a:t>
            </a:r>
            <a:r>
              <a:rPr lang="en-US" sz="2100" dirty="0" smtClean="0"/>
              <a:t> </a:t>
            </a:r>
            <a:r>
              <a:rPr lang="en-US" sz="2100" dirty="0"/>
              <a:t>output is far from </a:t>
            </a:r>
            <a:r>
              <a:rPr lang="sr-Latn-ME" sz="2100" dirty="0" smtClean="0"/>
              <a:t>optimal</a:t>
            </a:r>
            <a:r>
              <a:rPr lang="en-US" sz="2100" dirty="0" smtClean="0"/>
              <a:t> </a:t>
            </a:r>
            <a:r>
              <a:rPr lang="en-US" sz="2100" dirty="0"/>
              <a:t>and the loss score is </a:t>
            </a:r>
            <a:r>
              <a:rPr lang="en-US" sz="2100" dirty="0" smtClean="0"/>
              <a:t>very </a:t>
            </a:r>
            <a:r>
              <a:rPr lang="en-US" sz="2100" dirty="0"/>
              <a:t>high. </a:t>
            </a:r>
            <a:endParaRPr lang="sr-Latn-ME" sz="2100" dirty="0" smtClean="0"/>
          </a:p>
          <a:p>
            <a:pPr>
              <a:lnSpc>
                <a:spcPct val="85000"/>
              </a:lnSpc>
              <a:spcBef>
                <a:spcPts val="0"/>
              </a:spcBef>
              <a:spcAft>
                <a:spcPts val="600"/>
              </a:spcAft>
            </a:pPr>
            <a:r>
              <a:rPr lang="sr-Latn-ME" sz="2100" dirty="0" smtClean="0"/>
              <a:t>W</a:t>
            </a:r>
            <a:r>
              <a:rPr lang="en-US" sz="2100" dirty="0" err="1" smtClean="0"/>
              <a:t>ith</a:t>
            </a:r>
            <a:r>
              <a:rPr lang="en-US" sz="2100" dirty="0" smtClean="0"/>
              <a:t> </a:t>
            </a:r>
            <a:r>
              <a:rPr lang="en-US" sz="2100" dirty="0"/>
              <a:t>every example the network processes, the weights are adjusted a little in the correct direction, and the loss score decreases. This is the </a:t>
            </a:r>
            <a:r>
              <a:rPr lang="en-US" sz="2100" b="1" dirty="0">
                <a:solidFill>
                  <a:srgbClr val="FF0000"/>
                </a:solidFill>
              </a:rPr>
              <a:t>training loop</a:t>
            </a:r>
            <a:r>
              <a:rPr lang="en-US" sz="2100" dirty="0"/>
              <a:t>, which, repeated a sufficient number of </a:t>
            </a:r>
            <a:r>
              <a:rPr lang="en-US" sz="2100" dirty="0" smtClean="0"/>
              <a:t>times, </a:t>
            </a:r>
            <a:r>
              <a:rPr lang="en-US" sz="2100" dirty="0"/>
              <a:t>yields weight values that minimize the loss function</a:t>
            </a:r>
            <a:r>
              <a:rPr lang="en-US" sz="2100" dirty="0" smtClean="0"/>
              <a:t>.</a:t>
            </a:r>
            <a:endParaRPr lang="sr-Latn-ME" sz="2100" dirty="0" smtClean="0"/>
          </a:p>
          <a:p>
            <a:pPr>
              <a:lnSpc>
                <a:spcPct val="85000"/>
              </a:lnSpc>
              <a:spcBef>
                <a:spcPts val="0"/>
              </a:spcBef>
              <a:spcAft>
                <a:spcPts val="600"/>
              </a:spcAft>
            </a:pPr>
            <a:r>
              <a:rPr lang="en-US" sz="2100" dirty="0" smtClean="0"/>
              <a:t>A </a:t>
            </a:r>
            <a:r>
              <a:rPr lang="en-US" sz="2100" dirty="0"/>
              <a:t>network with a minimal loss is one for which the outputs are as close as they can be to the targets: a </a:t>
            </a:r>
            <a:r>
              <a:rPr lang="en-US" sz="2100" b="1" dirty="0">
                <a:solidFill>
                  <a:srgbClr val="FF0000"/>
                </a:solidFill>
              </a:rPr>
              <a:t>trained </a:t>
            </a:r>
            <a:r>
              <a:rPr lang="en-US" sz="2100" b="1" dirty="0" smtClean="0">
                <a:solidFill>
                  <a:srgbClr val="FF0000"/>
                </a:solidFill>
              </a:rPr>
              <a:t>network</a:t>
            </a:r>
            <a:r>
              <a:rPr lang="sr-Latn-ME" sz="2100" dirty="0" smtClean="0"/>
              <a:t>!</a:t>
            </a:r>
            <a:endParaRPr lang="en-US" sz="2100" dirty="0" smtClean="0"/>
          </a:p>
        </p:txBody>
      </p:sp>
      <p:pic>
        <p:nvPicPr>
          <p:cNvPr id="10" name="Picture 9" descr="https://drek4537l1klr.cloudfront.net/chollet2/Figures/01-09.png"/>
          <p:cNvPicPr/>
          <p:nvPr/>
        </p:nvPicPr>
        <p:blipFill>
          <a:blip r:embed="rId3">
            <a:extLst>
              <a:ext uri="{28A0092B-C50C-407E-A947-70E740481C1C}">
                <a14:useLocalDpi xmlns:a14="http://schemas.microsoft.com/office/drawing/2010/main" val="0"/>
              </a:ext>
            </a:extLst>
          </a:blip>
          <a:srcRect/>
          <a:stretch>
            <a:fillRect/>
          </a:stretch>
        </p:blipFill>
        <p:spPr bwMode="auto">
          <a:xfrm>
            <a:off x="5012129" y="2860962"/>
            <a:ext cx="4096011" cy="3258163"/>
          </a:xfrm>
          <a:prstGeom prst="rect">
            <a:avLst/>
          </a:prstGeom>
          <a:noFill/>
          <a:ln>
            <a:noFill/>
          </a:ln>
        </p:spPr>
      </p:pic>
    </p:spTree>
    <p:extLst>
      <p:ext uri="{BB962C8B-B14F-4D97-AF65-F5344CB8AC3E}">
        <p14:creationId xmlns:p14="http://schemas.microsoft.com/office/powerpoint/2010/main" val="16849521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278038"/>
            <a:ext cx="8605498" cy="734331"/>
          </a:xfrm>
        </p:spPr>
        <p:txBody>
          <a:bodyPr>
            <a:noAutofit/>
          </a:bodyPr>
          <a:lstStyle/>
          <a:p>
            <a:r>
              <a:rPr lang="sr-Latn-ME" dirty="0" smtClean="0"/>
              <a:t>DL vs traditional ML</a:t>
            </a:r>
            <a:endParaRPr lang="en-US" dirty="0"/>
          </a:p>
        </p:txBody>
      </p:sp>
      <p:sp>
        <p:nvSpPr>
          <p:cNvPr id="2" name="Rectangle 1"/>
          <p:cNvSpPr/>
          <p:nvPr/>
        </p:nvSpPr>
        <p:spPr>
          <a:xfrm>
            <a:off x="155662" y="6419669"/>
            <a:ext cx="2333625" cy="307777"/>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Image source: bluehexagon.ai</a:t>
            </a:r>
            <a:endParaRPr lang="en-US" sz="1400" dirty="0"/>
          </a:p>
        </p:txBody>
      </p:sp>
      <p:pic>
        <p:nvPicPr>
          <p:cNvPr id="1026" name="Picture 2" descr="Dispelling Myths: Deep Learning vs. Machine Learn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662" y="1304925"/>
            <a:ext cx="8724900" cy="4362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88657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147408"/>
            <a:ext cx="8605498" cy="734331"/>
          </a:xfrm>
        </p:spPr>
        <p:txBody>
          <a:bodyPr>
            <a:noAutofit/>
          </a:bodyPr>
          <a:lstStyle/>
          <a:p>
            <a:r>
              <a:rPr lang="en-US" dirty="0"/>
              <a:t>What </a:t>
            </a:r>
            <a:r>
              <a:rPr lang="en-US" dirty="0" smtClean="0"/>
              <a:t>DL has </a:t>
            </a:r>
            <a:r>
              <a:rPr lang="en-US" dirty="0"/>
              <a:t>achieved so far</a:t>
            </a:r>
          </a:p>
        </p:txBody>
      </p:sp>
      <p:sp>
        <p:nvSpPr>
          <p:cNvPr id="7" name="Content Placeholder 2"/>
          <p:cNvSpPr txBox="1">
            <a:spLocks/>
          </p:cNvSpPr>
          <p:nvPr/>
        </p:nvSpPr>
        <p:spPr>
          <a:xfrm>
            <a:off x="150428" y="913877"/>
            <a:ext cx="8906007" cy="602956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US" sz="2000" dirty="0" smtClean="0"/>
              <a:t>In a </a:t>
            </a:r>
            <a:r>
              <a:rPr lang="en-US" sz="2000" dirty="0"/>
              <a:t>few years </a:t>
            </a:r>
            <a:r>
              <a:rPr lang="en-US" sz="2000" dirty="0" smtClean="0"/>
              <a:t>since 2010, DL </a:t>
            </a:r>
            <a:r>
              <a:rPr lang="en-US" sz="2000" dirty="0"/>
              <a:t>has achieved nothing short of a revolution in the field, producing remarkable results on perceptual tasks and even natural language processing </a:t>
            </a:r>
            <a:r>
              <a:rPr lang="en-US" sz="2000" dirty="0" smtClean="0"/>
              <a:t>tasks – problems involving </a:t>
            </a:r>
            <a:r>
              <a:rPr lang="en-US" sz="2000" dirty="0"/>
              <a:t>skills that seem natural and intuitive to </a:t>
            </a:r>
            <a:r>
              <a:rPr lang="en-US" sz="2000" dirty="0" smtClean="0"/>
              <a:t>humans, </a:t>
            </a:r>
            <a:r>
              <a:rPr lang="en-US" sz="2000" dirty="0"/>
              <a:t>but have long been elusive for machines</a:t>
            </a:r>
            <a:r>
              <a:rPr lang="en-US" sz="2000" dirty="0" smtClean="0"/>
              <a:t>.</a:t>
            </a:r>
          </a:p>
          <a:p>
            <a:pPr>
              <a:spcBef>
                <a:spcPts val="0"/>
              </a:spcBef>
              <a:spcAft>
                <a:spcPts val="300"/>
              </a:spcAft>
            </a:pPr>
            <a:r>
              <a:rPr lang="en-US" sz="2000" dirty="0"/>
              <a:t>In particular, </a:t>
            </a:r>
            <a:r>
              <a:rPr lang="en-US" sz="2000" dirty="0" smtClean="0"/>
              <a:t>DL has </a:t>
            </a:r>
            <a:r>
              <a:rPr lang="en-US" sz="2000" dirty="0"/>
              <a:t>enabled the following </a:t>
            </a:r>
            <a:r>
              <a:rPr lang="en-US" sz="2000" dirty="0" smtClean="0"/>
              <a:t>breakthroughs:</a:t>
            </a:r>
            <a:endParaRPr lang="en-US" sz="2000" dirty="0"/>
          </a:p>
          <a:p>
            <a:pPr lvl="1">
              <a:spcBef>
                <a:spcPts val="0"/>
              </a:spcBef>
            </a:pPr>
            <a:r>
              <a:rPr lang="en-US" sz="1700" dirty="0" smtClean="0"/>
              <a:t>Near-human-level </a:t>
            </a:r>
            <a:r>
              <a:rPr lang="en-US" sz="1700" dirty="0"/>
              <a:t>image classification </a:t>
            </a:r>
          </a:p>
          <a:p>
            <a:pPr lvl="1">
              <a:spcBef>
                <a:spcPts val="0"/>
              </a:spcBef>
            </a:pPr>
            <a:r>
              <a:rPr lang="en-US" sz="1700" dirty="0" smtClean="0"/>
              <a:t>Near-human-level </a:t>
            </a:r>
            <a:r>
              <a:rPr lang="en-US" sz="1700" dirty="0"/>
              <a:t>speech transcription </a:t>
            </a:r>
          </a:p>
          <a:p>
            <a:pPr lvl="1">
              <a:spcBef>
                <a:spcPts val="0"/>
              </a:spcBef>
            </a:pPr>
            <a:r>
              <a:rPr lang="en-US" sz="1700" dirty="0" smtClean="0"/>
              <a:t>Near-human-level </a:t>
            </a:r>
            <a:r>
              <a:rPr lang="en-US" sz="1700" dirty="0"/>
              <a:t>handwriting transcription </a:t>
            </a:r>
          </a:p>
          <a:p>
            <a:pPr lvl="1">
              <a:spcBef>
                <a:spcPts val="0"/>
              </a:spcBef>
            </a:pPr>
            <a:r>
              <a:rPr lang="en-US" sz="1700" dirty="0" smtClean="0"/>
              <a:t>Dramatically </a:t>
            </a:r>
            <a:r>
              <a:rPr lang="en-US" sz="1700" dirty="0"/>
              <a:t>improved machine translation </a:t>
            </a:r>
          </a:p>
          <a:p>
            <a:pPr lvl="1">
              <a:spcBef>
                <a:spcPts val="0"/>
              </a:spcBef>
            </a:pPr>
            <a:r>
              <a:rPr lang="en-US" sz="1700" dirty="0" smtClean="0"/>
              <a:t>Dramatically </a:t>
            </a:r>
            <a:r>
              <a:rPr lang="en-US" sz="1700" dirty="0"/>
              <a:t>improved text-to-speech conversion </a:t>
            </a:r>
          </a:p>
          <a:p>
            <a:pPr lvl="1">
              <a:spcBef>
                <a:spcPts val="0"/>
              </a:spcBef>
            </a:pPr>
            <a:r>
              <a:rPr lang="en-US" sz="1700" dirty="0" smtClean="0"/>
              <a:t>Digital </a:t>
            </a:r>
            <a:r>
              <a:rPr lang="en-US" sz="1700" dirty="0"/>
              <a:t>assistants such as Google Assistant and Amazon Alexa </a:t>
            </a:r>
          </a:p>
          <a:p>
            <a:pPr lvl="1">
              <a:spcBef>
                <a:spcPts val="0"/>
              </a:spcBef>
            </a:pPr>
            <a:r>
              <a:rPr lang="en-US" sz="1700" dirty="0" smtClean="0"/>
              <a:t>Near-human-level </a:t>
            </a:r>
            <a:r>
              <a:rPr lang="en-US" sz="1700" dirty="0"/>
              <a:t>autonomous driving </a:t>
            </a:r>
          </a:p>
          <a:p>
            <a:pPr lvl="1">
              <a:spcBef>
                <a:spcPts val="0"/>
              </a:spcBef>
            </a:pPr>
            <a:r>
              <a:rPr lang="en-US" sz="1700" dirty="0" smtClean="0"/>
              <a:t>Improved </a:t>
            </a:r>
            <a:r>
              <a:rPr lang="en-US" sz="1700" dirty="0"/>
              <a:t>ad targeting, as used by Google, Baidu, or Bing </a:t>
            </a:r>
          </a:p>
          <a:p>
            <a:pPr lvl="1">
              <a:spcBef>
                <a:spcPts val="0"/>
              </a:spcBef>
            </a:pPr>
            <a:r>
              <a:rPr lang="en-US" sz="1700" dirty="0" smtClean="0"/>
              <a:t>Improved </a:t>
            </a:r>
            <a:r>
              <a:rPr lang="en-US" sz="1700" dirty="0"/>
              <a:t>search results on the web </a:t>
            </a:r>
          </a:p>
          <a:p>
            <a:pPr lvl="1">
              <a:spcBef>
                <a:spcPts val="0"/>
              </a:spcBef>
            </a:pPr>
            <a:r>
              <a:rPr lang="en-US" sz="1700" dirty="0" smtClean="0"/>
              <a:t>Ability </a:t>
            </a:r>
            <a:r>
              <a:rPr lang="en-US" sz="1700" dirty="0"/>
              <a:t>to answer natural language questions </a:t>
            </a:r>
          </a:p>
          <a:p>
            <a:pPr lvl="1">
              <a:spcBef>
                <a:spcPts val="0"/>
              </a:spcBef>
              <a:spcAft>
                <a:spcPts val="600"/>
              </a:spcAft>
            </a:pPr>
            <a:r>
              <a:rPr lang="en-US" sz="1700" dirty="0" smtClean="0"/>
              <a:t>Superhuman </a:t>
            </a:r>
            <a:r>
              <a:rPr lang="en-US" sz="1700" dirty="0"/>
              <a:t>Go </a:t>
            </a:r>
            <a:r>
              <a:rPr lang="en-US" sz="1700" dirty="0" smtClean="0"/>
              <a:t>playing</a:t>
            </a:r>
          </a:p>
          <a:p>
            <a:pPr>
              <a:spcBef>
                <a:spcPts val="0"/>
              </a:spcBef>
            </a:pPr>
            <a:r>
              <a:rPr lang="en-US" sz="2000" dirty="0" smtClean="0"/>
              <a:t>We’ve </a:t>
            </a:r>
            <a:r>
              <a:rPr lang="en-US" sz="2000" dirty="0"/>
              <a:t>started applying </a:t>
            </a:r>
            <a:r>
              <a:rPr lang="en-US" sz="2000" dirty="0" smtClean="0"/>
              <a:t>DL </a:t>
            </a:r>
            <a:r>
              <a:rPr lang="en-US" sz="2000" dirty="0"/>
              <a:t>with great success to a wide variety of problems that were thought to be impossible to solve just a few years </a:t>
            </a:r>
            <a:r>
              <a:rPr lang="en-US" sz="2000" dirty="0" smtClean="0"/>
              <a:t>ago – automatically transcribing tens </a:t>
            </a:r>
            <a:r>
              <a:rPr lang="en-US" sz="2000" dirty="0"/>
              <a:t>of thousands of ancient manuscripts held in the Vatican’s Apostolic Archive, detecting and classifying plant diseases in fields using a </a:t>
            </a:r>
            <a:r>
              <a:rPr lang="en-US" sz="2000" dirty="0" smtClean="0"/>
              <a:t>smartphone</a:t>
            </a:r>
            <a:r>
              <a:rPr lang="en-US" sz="2000" dirty="0"/>
              <a:t>, assisting oncologists or radiologists with interpreting medical </a:t>
            </a:r>
            <a:r>
              <a:rPr lang="en-US" sz="2000" dirty="0" smtClean="0"/>
              <a:t>images, </a:t>
            </a:r>
            <a:r>
              <a:rPr lang="en-US" sz="2000" dirty="0"/>
              <a:t>predicting natural disasters </a:t>
            </a:r>
            <a:r>
              <a:rPr lang="en-US" sz="2000" dirty="0" smtClean="0"/>
              <a:t>(floods</a:t>
            </a:r>
            <a:r>
              <a:rPr lang="en-US" sz="2000" dirty="0"/>
              <a:t>, hurricanes, </a:t>
            </a:r>
            <a:r>
              <a:rPr lang="en-US" sz="2000" dirty="0" smtClean="0"/>
              <a:t>earthquakes), </a:t>
            </a:r>
            <a:r>
              <a:rPr lang="en-US" sz="2000" dirty="0"/>
              <a:t>and so </a:t>
            </a:r>
            <a:r>
              <a:rPr lang="en-US" sz="2000" dirty="0" smtClean="0"/>
              <a:t>on.</a:t>
            </a:r>
            <a:endParaRPr lang="en-US" sz="2000" dirty="0"/>
          </a:p>
        </p:txBody>
      </p:sp>
    </p:spTree>
    <p:extLst>
      <p:ext uri="{BB962C8B-B14F-4D97-AF65-F5344CB8AC3E}">
        <p14:creationId xmlns:p14="http://schemas.microsoft.com/office/powerpoint/2010/main" val="980956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935" y="365127"/>
            <a:ext cx="7886700" cy="636360"/>
          </a:xfrm>
        </p:spPr>
        <p:txBody>
          <a:bodyPr>
            <a:noAutofit/>
          </a:bodyPr>
          <a:lstStyle/>
          <a:p>
            <a:r>
              <a:rPr lang="en-US" dirty="0" smtClean="0"/>
              <a:t>About course</a:t>
            </a:r>
            <a:endParaRPr lang="en-US" dirty="0"/>
          </a:p>
        </p:txBody>
      </p:sp>
      <p:sp>
        <p:nvSpPr>
          <p:cNvPr id="5" name="Content Placeholder 2"/>
          <p:cNvSpPr>
            <a:spLocks noGrp="1"/>
          </p:cNvSpPr>
          <p:nvPr>
            <p:ph idx="1"/>
          </p:nvPr>
        </p:nvSpPr>
        <p:spPr>
          <a:xfrm>
            <a:off x="306167" y="1278154"/>
            <a:ext cx="8667503" cy="5230229"/>
          </a:xfrm>
        </p:spPr>
        <p:txBody>
          <a:bodyPr>
            <a:normAutofit/>
          </a:bodyPr>
          <a:lstStyle/>
          <a:p>
            <a:pPr>
              <a:tabLst>
                <a:tab pos="1990725" algn="l"/>
              </a:tabLst>
            </a:pPr>
            <a:r>
              <a:rPr lang="en-US" sz="2400" dirty="0" smtClean="0">
                <a:solidFill>
                  <a:srgbClr val="00B050"/>
                </a:solidFill>
              </a:rPr>
              <a:t>Prerequisites</a:t>
            </a:r>
            <a:r>
              <a:rPr lang="en-US" sz="2400" dirty="0"/>
              <a:t>: </a:t>
            </a:r>
            <a:r>
              <a:rPr lang="en-US" sz="2400" b="1" dirty="0" smtClean="0">
                <a:solidFill>
                  <a:srgbClr val="0070C0"/>
                </a:solidFill>
              </a:rPr>
              <a:t>Basics of machine learning and artificial </a:t>
            </a:r>
            <a:r>
              <a:rPr lang="en-US" sz="2400" b="1" dirty="0" smtClean="0">
                <a:solidFill>
                  <a:srgbClr val="0070C0"/>
                </a:solidFill>
              </a:rPr>
              <a:t/>
            </a:r>
            <a:br>
              <a:rPr lang="en-US" sz="2400" b="1" dirty="0" smtClean="0">
                <a:solidFill>
                  <a:srgbClr val="0070C0"/>
                </a:solidFill>
              </a:rPr>
            </a:br>
            <a:r>
              <a:rPr lang="en-US" sz="2400" b="1" dirty="0" smtClean="0">
                <a:solidFill>
                  <a:srgbClr val="0070C0"/>
                </a:solidFill>
              </a:rPr>
              <a:t>	intelligence</a:t>
            </a:r>
            <a:endParaRPr lang="en-US" sz="2400" b="1" dirty="0" smtClean="0">
              <a:solidFill>
                <a:srgbClr val="0070C0"/>
              </a:solidFill>
            </a:endParaRPr>
          </a:p>
          <a:p>
            <a:r>
              <a:rPr lang="en-US" sz="2400" dirty="0">
                <a:solidFill>
                  <a:srgbClr val="00B050"/>
                </a:solidFill>
              </a:rPr>
              <a:t>Knowledge testing and grading</a:t>
            </a:r>
            <a:r>
              <a:rPr lang="en-US" sz="2400" dirty="0" smtClean="0"/>
              <a:t>:</a:t>
            </a:r>
          </a:p>
          <a:p>
            <a:pPr lvl="1"/>
            <a:r>
              <a:rPr lang="en-US" sz="2200" dirty="0" smtClean="0"/>
              <a:t>Test 	</a:t>
            </a:r>
            <a:r>
              <a:rPr lang="en-US" sz="2200" dirty="0" smtClean="0">
                <a:solidFill>
                  <a:srgbClr val="FF0000"/>
                </a:solidFill>
              </a:rPr>
              <a:t>50</a:t>
            </a:r>
            <a:r>
              <a:rPr lang="en-US" sz="2200" dirty="0" smtClean="0"/>
              <a:t> points</a:t>
            </a:r>
          </a:p>
          <a:p>
            <a:pPr lvl="1"/>
            <a:r>
              <a:rPr lang="en-US" sz="2200" dirty="0" smtClean="0"/>
              <a:t>Project 	</a:t>
            </a:r>
            <a:r>
              <a:rPr lang="en-US" sz="2200" dirty="0">
                <a:solidFill>
                  <a:srgbClr val="FF0000"/>
                </a:solidFill>
              </a:rPr>
              <a:t>50</a:t>
            </a:r>
            <a:r>
              <a:rPr lang="en-US" sz="2200" dirty="0" smtClean="0"/>
              <a:t> points </a:t>
            </a:r>
          </a:p>
          <a:p>
            <a:pPr marL="457200" lvl="1" indent="0">
              <a:spcAft>
                <a:spcPts val="600"/>
              </a:spcAft>
              <a:buNone/>
            </a:pPr>
            <a:r>
              <a:rPr lang="en-US" sz="2200" b="1" dirty="0" smtClean="0">
                <a:solidFill>
                  <a:srgbClr val="FF0000"/>
                </a:solidFill>
              </a:rPr>
              <a:t>Remark</a:t>
            </a:r>
            <a:r>
              <a:rPr lang="en-US" sz="2200" dirty="0" smtClean="0"/>
              <a:t>: In order to work on project, student must score at least 50% of the test total</a:t>
            </a:r>
            <a:r>
              <a:rPr lang="en-US" sz="2200" dirty="0" smtClean="0"/>
              <a:t>.</a:t>
            </a:r>
          </a:p>
          <a:p>
            <a:pPr marL="457200" lvl="1" indent="0">
              <a:spcAft>
                <a:spcPts val="600"/>
              </a:spcAft>
              <a:buNone/>
            </a:pPr>
            <a:r>
              <a:rPr lang="en-US" dirty="0">
                <a:solidFill>
                  <a:srgbClr val="00B050"/>
                </a:solidFill>
              </a:rPr>
              <a:t>Grades</a:t>
            </a:r>
            <a:r>
              <a:rPr lang="en-US" dirty="0" smtClean="0"/>
              <a:t>: 50≤</a:t>
            </a:r>
            <a:r>
              <a:rPr lang="en-US" b="1" dirty="0">
                <a:solidFill>
                  <a:srgbClr val="0070C0"/>
                </a:solidFill>
              </a:rPr>
              <a:t>E</a:t>
            </a:r>
            <a:r>
              <a:rPr lang="en-US" dirty="0" smtClean="0"/>
              <a:t>&lt;60, 60≤</a:t>
            </a:r>
            <a:r>
              <a:rPr lang="en-US" b="1" dirty="0">
                <a:solidFill>
                  <a:srgbClr val="0070C0"/>
                </a:solidFill>
              </a:rPr>
              <a:t>D</a:t>
            </a:r>
            <a:r>
              <a:rPr lang="en-US" dirty="0" smtClean="0"/>
              <a:t>&lt;70, 70≤</a:t>
            </a:r>
            <a:r>
              <a:rPr lang="en-US" b="1" dirty="0">
                <a:solidFill>
                  <a:srgbClr val="0070C0"/>
                </a:solidFill>
              </a:rPr>
              <a:t>C</a:t>
            </a:r>
            <a:r>
              <a:rPr lang="en-US" dirty="0" smtClean="0"/>
              <a:t>&lt;80</a:t>
            </a:r>
            <a:r>
              <a:rPr lang="en-US" dirty="0"/>
              <a:t>, </a:t>
            </a:r>
            <a:r>
              <a:rPr lang="en-US" dirty="0" smtClean="0"/>
              <a:t>80≤</a:t>
            </a:r>
            <a:r>
              <a:rPr lang="en-US" b="1" dirty="0">
                <a:solidFill>
                  <a:srgbClr val="0070C0"/>
                </a:solidFill>
              </a:rPr>
              <a:t>B</a:t>
            </a:r>
            <a:r>
              <a:rPr lang="en-US" dirty="0" smtClean="0"/>
              <a:t>&lt;90, 90≤</a:t>
            </a:r>
            <a:r>
              <a:rPr lang="en-US" b="1" dirty="0">
                <a:solidFill>
                  <a:srgbClr val="0070C0"/>
                </a:solidFill>
              </a:rPr>
              <a:t>A</a:t>
            </a:r>
            <a:r>
              <a:rPr lang="en-US" dirty="0" smtClean="0"/>
              <a:t>≤100</a:t>
            </a:r>
            <a:endParaRPr lang="en-US" dirty="0"/>
          </a:p>
          <a:p>
            <a:r>
              <a:rPr lang="en-US" sz="2400" dirty="0">
                <a:solidFill>
                  <a:srgbClr val="00B050"/>
                </a:solidFill>
              </a:rPr>
              <a:t>Literature</a:t>
            </a:r>
            <a:r>
              <a:rPr lang="en-US" sz="2400" dirty="0" smtClean="0"/>
              <a:t>:</a:t>
            </a:r>
          </a:p>
          <a:p>
            <a:pPr marL="569913" indent="-342900"/>
            <a:r>
              <a:rPr lang="en-US" sz="2200" dirty="0"/>
              <a:t>François </a:t>
            </a:r>
            <a:r>
              <a:rPr lang="en-US" sz="2200" dirty="0" err="1"/>
              <a:t>Chollet</a:t>
            </a:r>
            <a:r>
              <a:rPr lang="en-US" sz="2200" dirty="0"/>
              <a:t>, </a:t>
            </a:r>
            <a:r>
              <a:rPr lang="en-US" sz="2200" i="1" dirty="0">
                <a:solidFill>
                  <a:srgbClr val="0070C0"/>
                </a:solidFill>
              </a:rPr>
              <a:t>Deep Learning with Python</a:t>
            </a:r>
            <a:r>
              <a:rPr lang="en-US" sz="2200" dirty="0"/>
              <a:t>, Second Edition, Manning Publications Co, 2021</a:t>
            </a:r>
            <a:r>
              <a:rPr lang="en-US" sz="2200" dirty="0" smtClean="0"/>
              <a:t>.</a:t>
            </a:r>
            <a:endParaRPr lang="sr-Latn-ME" sz="2200" dirty="0" smtClean="0"/>
          </a:p>
          <a:p>
            <a:pPr marL="569913" indent="-342900"/>
            <a:r>
              <a:rPr lang="en-US" sz="2200" dirty="0"/>
              <a:t>CS231n: Deep Learning for Computer </a:t>
            </a:r>
            <a:r>
              <a:rPr lang="en-US" sz="2200" dirty="0" smtClean="0"/>
              <a:t>Vision</a:t>
            </a:r>
            <a:r>
              <a:rPr lang="sr-Latn-ME" sz="2200" dirty="0"/>
              <a:t> </a:t>
            </a:r>
            <a:r>
              <a:rPr lang="sr-Latn-ME" sz="2200" dirty="0">
                <a:hlinkClick r:id="rId2"/>
              </a:rPr>
              <a:t>http://cs231n.stanford.edu</a:t>
            </a:r>
            <a:r>
              <a:rPr lang="sr-Latn-ME" sz="2200" dirty="0" smtClean="0">
                <a:hlinkClick r:id="rId2"/>
              </a:rPr>
              <a:t>/</a:t>
            </a:r>
            <a:r>
              <a:rPr lang="sr-Latn-ME" sz="2200" dirty="0" smtClean="0"/>
              <a:t> </a:t>
            </a:r>
            <a:endParaRPr lang="en-US" sz="2200" dirty="0"/>
          </a:p>
        </p:txBody>
      </p:sp>
    </p:spTree>
    <p:extLst>
      <p:ext uri="{BB962C8B-B14F-4D97-AF65-F5344CB8AC3E}">
        <p14:creationId xmlns:p14="http://schemas.microsoft.com/office/powerpoint/2010/main" val="38501572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147408"/>
            <a:ext cx="8605498" cy="734331"/>
          </a:xfrm>
        </p:spPr>
        <p:txBody>
          <a:bodyPr>
            <a:noAutofit/>
          </a:bodyPr>
          <a:lstStyle/>
          <a:p>
            <a:r>
              <a:rPr lang="en-US" dirty="0" smtClean="0"/>
              <a:t>Investments and progress of AI</a:t>
            </a:r>
            <a:endParaRPr lang="en-US" dirty="0"/>
          </a:p>
        </p:txBody>
      </p:sp>
      <p:sp>
        <p:nvSpPr>
          <p:cNvPr id="7" name="Content Placeholder 2"/>
          <p:cNvSpPr txBox="1">
            <a:spLocks/>
          </p:cNvSpPr>
          <p:nvPr/>
        </p:nvSpPr>
        <p:spPr>
          <a:xfrm>
            <a:off x="150428" y="949737"/>
            <a:ext cx="8906007" cy="602956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US" sz="2000" dirty="0"/>
              <a:t>Although </a:t>
            </a:r>
            <a:r>
              <a:rPr lang="en-US" sz="2000" dirty="0" smtClean="0"/>
              <a:t>DL </a:t>
            </a:r>
            <a:r>
              <a:rPr lang="en-US" sz="2000" dirty="0"/>
              <a:t>has led to remarkable achievements in recent years, expectations for what the field will be able to achieve in the next decade tend to run much higher than what will likely be possible. Although some world-changing applications like autonomous cars are already within reach, many more are likely to remain elusive for a long time, such as believable dialogue systems, human-level machine translation across arbitrary languages, and human-level natural language understanding. In particular, talk of </a:t>
            </a:r>
            <a:r>
              <a:rPr lang="en-US" sz="2000" dirty="0">
                <a:solidFill>
                  <a:srgbClr val="FF0000"/>
                </a:solidFill>
              </a:rPr>
              <a:t>human-level general intelligence shouldn’t be taken too seriously</a:t>
            </a:r>
            <a:r>
              <a:rPr lang="en-US" sz="2000" dirty="0"/>
              <a:t>. </a:t>
            </a:r>
            <a:endParaRPr lang="en-US" sz="2000" dirty="0" smtClean="0"/>
          </a:p>
          <a:p>
            <a:pPr>
              <a:spcBef>
                <a:spcPts val="0"/>
              </a:spcBef>
              <a:spcAft>
                <a:spcPts val="600"/>
              </a:spcAft>
            </a:pPr>
            <a:r>
              <a:rPr lang="en-US" sz="2000" dirty="0" smtClean="0"/>
              <a:t>The </a:t>
            </a:r>
            <a:r>
              <a:rPr lang="en-US" sz="2000" dirty="0"/>
              <a:t>risk with high expectations for the short term is that, as </a:t>
            </a:r>
            <a:r>
              <a:rPr lang="en-US" sz="2000" dirty="0">
                <a:solidFill>
                  <a:srgbClr val="FF0000"/>
                </a:solidFill>
              </a:rPr>
              <a:t>technology fails to deliver, research investment will dry up, slowing progress for a long time</a:t>
            </a:r>
            <a:r>
              <a:rPr lang="en-US" sz="2000" dirty="0"/>
              <a:t>.</a:t>
            </a:r>
          </a:p>
          <a:p>
            <a:pPr>
              <a:spcBef>
                <a:spcPts val="0"/>
              </a:spcBef>
              <a:spcAft>
                <a:spcPts val="600"/>
              </a:spcAft>
            </a:pPr>
            <a:r>
              <a:rPr lang="en-US" sz="2000" dirty="0"/>
              <a:t>This has happened before. Twice in the past, AI went through a cycle of intense optimism followed by disappointment and skepticism, with a shortage of funding as a result. </a:t>
            </a:r>
            <a:endParaRPr lang="en-US" sz="2000" dirty="0" smtClean="0"/>
          </a:p>
          <a:p>
            <a:pPr>
              <a:spcBef>
                <a:spcPts val="0"/>
              </a:spcBef>
              <a:spcAft>
                <a:spcPts val="600"/>
              </a:spcAft>
            </a:pPr>
            <a:r>
              <a:rPr lang="en-US" sz="2000" dirty="0" smtClean="0"/>
              <a:t>It </a:t>
            </a:r>
            <a:r>
              <a:rPr lang="en-US" sz="2000" dirty="0"/>
              <a:t>started with </a:t>
            </a:r>
            <a:r>
              <a:rPr lang="en-US" sz="2000" b="1" dirty="0">
                <a:solidFill>
                  <a:srgbClr val="FF0000"/>
                </a:solidFill>
              </a:rPr>
              <a:t>symbolic AI</a:t>
            </a:r>
            <a:r>
              <a:rPr lang="en-US" sz="2000" dirty="0"/>
              <a:t> in the </a:t>
            </a:r>
            <a:r>
              <a:rPr lang="en-US" sz="2000" dirty="0" smtClean="0"/>
              <a:t>1960s, when projections </a:t>
            </a:r>
            <a:r>
              <a:rPr lang="en-US" sz="2000" dirty="0"/>
              <a:t>about AI were flying high. One of the best-known pioneers and proponents of the symbolic AI approach was Marvin Minsky, who claimed in </a:t>
            </a:r>
            <a:r>
              <a:rPr lang="en-US" sz="2000" dirty="0" smtClean="0"/>
              <a:t>1970: </a:t>
            </a:r>
            <a:r>
              <a:rPr lang="en-US" sz="2000" dirty="0"/>
              <a:t>“In from three to eight years we will have a machine with the general intelligence of an average human </a:t>
            </a:r>
            <a:r>
              <a:rPr lang="en-US" sz="2000" dirty="0" smtClean="0"/>
              <a:t>being”.</a:t>
            </a:r>
          </a:p>
          <a:p>
            <a:pPr>
              <a:spcBef>
                <a:spcPts val="0"/>
              </a:spcBef>
              <a:spcAft>
                <a:spcPts val="600"/>
              </a:spcAft>
            </a:pPr>
            <a:r>
              <a:rPr lang="en-US" sz="2000" dirty="0"/>
              <a:t>In </a:t>
            </a:r>
            <a:r>
              <a:rPr lang="en-US" sz="2000" dirty="0" smtClean="0"/>
              <a:t>2022, </a:t>
            </a:r>
            <a:r>
              <a:rPr lang="en-US" sz="2000" dirty="0"/>
              <a:t>such an achievement still appears to be far </a:t>
            </a:r>
            <a:r>
              <a:rPr lang="en-US" sz="2000" dirty="0" smtClean="0"/>
              <a:t>from </a:t>
            </a:r>
            <a:r>
              <a:rPr lang="en-US" sz="2000" dirty="0" smtClean="0"/>
              <a:t>us – so far </a:t>
            </a:r>
            <a:r>
              <a:rPr lang="en-US" sz="2000" dirty="0"/>
              <a:t>that we have no way to predict how long it will </a:t>
            </a:r>
            <a:r>
              <a:rPr lang="en-US" sz="2000" dirty="0" smtClean="0"/>
              <a:t>take – but in </a:t>
            </a:r>
            <a:r>
              <a:rPr lang="en-US" sz="2000" dirty="0"/>
              <a:t>the 1960s and early 1970s, several experts believed it to be right around the corner (as do many people today).</a:t>
            </a:r>
          </a:p>
        </p:txBody>
      </p:sp>
    </p:spTree>
    <p:extLst>
      <p:ext uri="{BB962C8B-B14F-4D97-AF65-F5344CB8AC3E}">
        <p14:creationId xmlns:p14="http://schemas.microsoft.com/office/powerpoint/2010/main" val="25313211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147408"/>
            <a:ext cx="8605498" cy="734331"/>
          </a:xfrm>
        </p:spPr>
        <p:txBody>
          <a:bodyPr>
            <a:noAutofit/>
          </a:bodyPr>
          <a:lstStyle/>
          <a:p>
            <a:r>
              <a:rPr lang="en-US" dirty="0"/>
              <a:t>Investments and progress of AI</a:t>
            </a:r>
          </a:p>
        </p:txBody>
      </p:sp>
      <p:sp>
        <p:nvSpPr>
          <p:cNvPr id="7" name="Content Placeholder 2"/>
          <p:cNvSpPr txBox="1">
            <a:spLocks/>
          </p:cNvSpPr>
          <p:nvPr/>
        </p:nvSpPr>
        <p:spPr>
          <a:xfrm>
            <a:off x="150428" y="1111625"/>
            <a:ext cx="8906007" cy="526228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1200"/>
              </a:spcAft>
            </a:pPr>
            <a:r>
              <a:rPr lang="en-US" sz="2200" dirty="0" smtClean="0"/>
              <a:t>A </a:t>
            </a:r>
            <a:r>
              <a:rPr lang="en-US" sz="2200" dirty="0"/>
              <a:t>few years later, as these high expectations failed to materialize, researchers and government funds turned away from the field, marking the start of the first AI </a:t>
            </a:r>
            <a:r>
              <a:rPr lang="en-US" sz="2200" dirty="0" smtClean="0"/>
              <a:t>winter.</a:t>
            </a:r>
            <a:endParaRPr lang="en-US" sz="2200" dirty="0"/>
          </a:p>
          <a:p>
            <a:pPr>
              <a:spcBef>
                <a:spcPts val="0"/>
              </a:spcBef>
              <a:spcAft>
                <a:spcPts val="1200"/>
              </a:spcAft>
            </a:pPr>
            <a:r>
              <a:rPr lang="en-US" sz="2200" dirty="0"/>
              <a:t>It wouldn’t be the last one. In the 1980s, a new take on symbolic AI, </a:t>
            </a:r>
            <a:r>
              <a:rPr lang="en-US" sz="2200" b="1" dirty="0">
                <a:solidFill>
                  <a:srgbClr val="FF0000"/>
                </a:solidFill>
              </a:rPr>
              <a:t>expert systems</a:t>
            </a:r>
            <a:r>
              <a:rPr lang="en-US" sz="2200" dirty="0"/>
              <a:t>, started gathering steam among large companies. A few initial success stories triggered a wave of investment, with corporations around the world starting their own in-house AI departments to develop expert systems. Around 1985, companies were spending over $1 billion each year on the technology; but by the early 1990s, these systems had proven expensive to maintain, difficult to scale, and limited in scope, and interest died down. Thus began the second AI winter.</a:t>
            </a:r>
          </a:p>
          <a:p>
            <a:pPr>
              <a:spcBef>
                <a:spcPts val="0"/>
              </a:spcBef>
              <a:spcAft>
                <a:spcPts val="1200"/>
              </a:spcAft>
            </a:pPr>
            <a:r>
              <a:rPr lang="en-US" sz="2200" dirty="0"/>
              <a:t>We may be currently witnessing the third cycle of AI hype and disappointment, and we’re still in the phase of intense optimism. It’s best to moderate our expectations for the short term and make sure people less familiar with the technical side of the field have a clear idea of what </a:t>
            </a:r>
            <a:r>
              <a:rPr lang="en-US" sz="2200" dirty="0" smtClean="0"/>
              <a:t>DL can </a:t>
            </a:r>
            <a:r>
              <a:rPr lang="en-US" sz="2200" dirty="0"/>
              <a:t>and can’t deliver.</a:t>
            </a:r>
          </a:p>
        </p:txBody>
      </p:sp>
    </p:spTree>
    <p:extLst>
      <p:ext uri="{BB962C8B-B14F-4D97-AF65-F5344CB8AC3E}">
        <p14:creationId xmlns:p14="http://schemas.microsoft.com/office/powerpoint/2010/main" val="10756851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147408"/>
            <a:ext cx="8605498" cy="734331"/>
          </a:xfrm>
        </p:spPr>
        <p:txBody>
          <a:bodyPr>
            <a:noAutofit/>
          </a:bodyPr>
          <a:lstStyle/>
          <a:p>
            <a:r>
              <a:rPr lang="en-US" dirty="0" smtClean="0"/>
              <a:t>Why DL and why now?</a:t>
            </a:r>
            <a:endParaRPr lang="en-US" dirty="0"/>
          </a:p>
        </p:txBody>
      </p:sp>
      <p:sp>
        <p:nvSpPr>
          <p:cNvPr id="7" name="Content Placeholder 2"/>
          <p:cNvSpPr txBox="1">
            <a:spLocks/>
          </p:cNvSpPr>
          <p:nvPr/>
        </p:nvSpPr>
        <p:spPr>
          <a:xfrm>
            <a:off x="150428" y="1145678"/>
            <a:ext cx="8906007" cy="527378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1200"/>
              </a:spcAft>
            </a:pPr>
            <a:r>
              <a:rPr lang="en-US" sz="2000" dirty="0"/>
              <a:t>The two key ideas of </a:t>
            </a:r>
            <a:r>
              <a:rPr lang="en-US" sz="2000" dirty="0" smtClean="0"/>
              <a:t>DL </a:t>
            </a:r>
            <a:r>
              <a:rPr lang="en-US" sz="2000" dirty="0"/>
              <a:t>for computer vision—convolutional neural networks and backpropagation—were already well understood by 1990. The Long Short-Term Memory (LSTM) algorithm, which is fundamental to deep learning for </a:t>
            </a:r>
            <a:r>
              <a:rPr lang="en-US" sz="2000" dirty="0" err="1"/>
              <a:t>timeseries</a:t>
            </a:r>
            <a:r>
              <a:rPr lang="en-US" sz="2000" dirty="0"/>
              <a:t>, was developed in 1997 and has barely changed since. So why did </a:t>
            </a:r>
            <a:r>
              <a:rPr lang="en-US" sz="2000" dirty="0" smtClean="0"/>
              <a:t>DL </a:t>
            </a:r>
            <a:r>
              <a:rPr lang="en-US" sz="2000" dirty="0"/>
              <a:t>only take off after 2012? What changed in these two decades?</a:t>
            </a:r>
          </a:p>
          <a:p>
            <a:pPr>
              <a:spcBef>
                <a:spcPts val="0"/>
              </a:spcBef>
              <a:spcAft>
                <a:spcPts val="600"/>
              </a:spcAft>
            </a:pPr>
            <a:r>
              <a:rPr lang="en-US" sz="2000" dirty="0"/>
              <a:t>In general, three technical forces are driving advances in machine learning</a:t>
            </a:r>
            <a:r>
              <a:rPr lang="en-US" sz="2000" dirty="0" smtClean="0"/>
              <a:t>:</a:t>
            </a:r>
          </a:p>
          <a:p>
            <a:pPr lvl="1">
              <a:spcBef>
                <a:spcPts val="0"/>
              </a:spcBef>
              <a:spcAft>
                <a:spcPts val="600"/>
              </a:spcAft>
            </a:pPr>
            <a:r>
              <a:rPr lang="en-US" sz="1800" dirty="0" smtClean="0"/>
              <a:t>Hardware</a:t>
            </a:r>
            <a:endParaRPr lang="en-US" sz="1800" dirty="0"/>
          </a:p>
          <a:p>
            <a:pPr lvl="1">
              <a:spcBef>
                <a:spcPts val="0"/>
              </a:spcBef>
              <a:spcAft>
                <a:spcPts val="600"/>
              </a:spcAft>
            </a:pPr>
            <a:r>
              <a:rPr lang="en-US" sz="1800" dirty="0" smtClean="0"/>
              <a:t>Datasets </a:t>
            </a:r>
            <a:r>
              <a:rPr lang="en-US" sz="1800" dirty="0"/>
              <a:t>and </a:t>
            </a:r>
            <a:r>
              <a:rPr lang="en-US" sz="1800" dirty="0" smtClean="0"/>
              <a:t>benchmarks</a:t>
            </a:r>
            <a:endParaRPr lang="en-US" sz="1800" dirty="0"/>
          </a:p>
          <a:p>
            <a:pPr lvl="1">
              <a:spcBef>
                <a:spcPts val="0"/>
              </a:spcBef>
              <a:spcAft>
                <a:spcPts val="1200"/>
              </a:spcAft>
            </a:pPr>
            <a:r>
              <a:rPr lang="en-US" sz="1800" dirty="0" smtClean="0"/>
              <a:t>Algorithmic advances</a:t>
            </a:r>
            <a:endParaRPr lang="en-US" sz="1800" dirty="0"/>
          </a:p>
          <a:p>
            <a:pPr>
              <a:spcBef>
                <a:spcPts val="0"/>
              </a:spcBef>
              <a:spcAft>
                <a:spcPts val="1200"/>
              </a:spcAft>
            </a:pPr>
            <a:r>
              <a:rPr lang="en-US" sz="2000" dirty="0"/>
              <a:t>Because </a:t>
            </a:r>
            <a:r>
              <a:rPr lang="en-US" sz="2000" dirty="0">
                <a:solidFill>
                  <a:srgbClr val="FF0000"/>
                </a:solidFill>
              </a:rPr>
              <a:t>the field is guided by experimental findings rather than by theory</a:t>
            </a:r>
            <a:r>
              <a:rPr lang="en-US" sz="2000" dirty="0"/>
              <a:t>, algorithmic advances only become possible when appropriate data and hardware are available to try new ideas (or to scale up old ideas, as is often the case). </a:t>
            </a:r>
            <a:r>
              <a:rPr lang="en-US" sz="2000" dirty="0">
                <a:solidFill>
                  <a:srgbClr val="FF0000"/>
                </a:solidFill>
              </a:rPr>
              <a:t>Machine learning isn’t mathematics or physics, where major advances can be done with a pen and a piece of paper. It’s an engineering science</a:t>
            </a:r>
            <a:r>
              <a:rPr lang="en-US" sz="2000" dirty="0"/>
              <a:t>.</a:t>
            </a:r>
          </a:p>
          <a:p>
            <a:pPr>
              <a:spcBef>
                <a:spcPts val="0"/>
              </a:spcBef>
              <a:spcAft>
                <a:spcPts val="600"/>
              </a:spcAft>
            </a:pPr>
            <a:r>
              <a:rPr lang="en-US" sz="2000" dirty="0"/>
              <a:t>The real bottlenecks throughout the 1990s and 2000s were </a:t>
            </a:r>
            <a:r>
              <a:rPr lang="en-US" sz="2000" b="1" dirty="0">
                <a:solidFill>
                  <a:srgbClr val="FF0000"/>
                </a:solidFill>
              </a:rPr>
              <a:t>data</a:t>
            </a:r>
            <a:r>
              <a:rPr lang="en-US" sz="2000" dirty="0"/>
              <a:t> and </a:t>
            </a:r>
            <a:r>
              <a:rPr lang="en-US" sz="2000" b="1" dirty="0">
                <a:solidFill>
                  <a:srgbClr val="FF0000"/>
                </a:solidFill>
              </a:rPr>
              <a:t>hardware</a:t>
            </a:r>
            <a:r>
              <a:rPr lang="en-US" sz="2000" dirty="0"/>
              <a:t>. But here’s what happened during that time: the internet took off and high-performance graphics chips were developed for the needs of the gaming market</a:t>
            </a:r>
            <a:r>
              <a:rPr lang="en-US" sz="2000" dirty="0" smtClean="0"/>
              <a:t>.</a:t>
            </a:r>
            <a:endParaRPr lang="en-US" sz="2000" dirty="0"/>
          </a:p>
        </p:txBody>
      </p:sp>
    </p:spTree>
    <p:extLst>
      <p:ext uri="{BB962C8B-B14F-4D97-AF65-F5344CB8AC3E}">
        <p14:creationId xmlns:p14="http://schemas.microsoft.com/office/powerpoint/2010/main" val="4324662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147408"/>
            <a:ext cx="8605498" cy="734331"/>
          </a:xfrm>
        </p:spPr>
        <p:txBody>
          <a:bodyPr>
            <a:noAutofit/>
          </a:bodyPr>
          <a:lstStyle/>
          <a:p>
            <a:r>
              <a:rPr lang="en-US" dirty="0"/>
              <a:t>Hardware</a:t>
            </a:r>
          </a:p>
        </p:txBody>
      </p:sp>
      <p:sp>
        <p:nvSpPr>
          <p:cNvPr id="7" name="Content Placeholder 2"/>
          <p:cNvSpPr txBox="1">
            <a:spLocks/>
          </p:cNvSpPr>
          <p:nvPr/>
        </p:nvSpPr>
        <p:spPr>
          <a:xfrm>
            <a:off x="140903" y="866928"/>
            <a:ext cx="8906007" cy="58862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US" sz="1900" dirty="0"/>
              <a:t>Between 1990 and 2010, off-the-shelf CPUs became faster by a factor of approximately </a:t>
            </a:r>
            <a:r>
              <a:rPr lang="en-US" sz="1900" dirty="0" smtClean="0"/>
              <a:t>5000</a:t>
            </a:r>
            <a:r>
              <a:rPr lang="en-US" sz="1900" dirty="0"/>
              <a:t>. </a:t>
            </a:r>
            <a:endParaRPr lang="en-US" sz="1900" dirty="0" smtClean="0"/>
          </a:p>
          <a:p>
            <a:pPr>
              <a:spcBef>
                <a:spcPts val="0"/>
              </a:spcBef>
              <a:spcAft>
                <a:spcPts val="600"/>
              </a:spcAft>
            </a:pPr>
            <a:r>
              <a:rPr lang="en-US" sz="1900" dirty="0" smtClean="0"/>
              <a:t>Typical DL models </a:t>
            </a:r>
            <a:r>
              <a:rPr lang="en-US" sz="1900" dirty="0"/>
              <a:t>used in computer vision or speech recognition require orders of magnitude more computational power than </a:t>
            </a:r>
            <a:r>
              <a:rPr lang="en-US" sz="1900" dirty="0" smtClean="0"/>
              <a:t>our PCs </a:t>
            </a:r>
            <a:r>
              <a:rPr lang="en-US" sz="1900" dirty="0"/>
              <a:t>can deliver. Throughout the 2000s, companies like NVIDIA and AMD invested billions of dollars in developing fast, massively parallel chips </a:t>
            </a:r>
            <a:r>
              <a:rPr lang="en-US" sz="1900" dirty="0" smtClean="0"/>
              <a:t>(GPUs</a:t>
            </a:r>
            <a:r>
              <a:rPr lang="en-US" sz="1900" dirty="0"/>
              <a:t>) to power the graphics of increasingly photorealistic video </a:t>
            </a:r>
            <a:r>
              <a:rPr lang="en-US" sz="1900" dirty="0" smtClean="0"/>
              <a:t>games. </a:t>
            </a:r>
          </a:p>
          <a:p>
            <a:pPr>
              <a:spcBef>
                <a:spcPts val="0"/>
              </a:spcBef>
              <a:spcAft>
                <a:spcPts val="600"/>
              </a:spcAft>
            </a:pPr>
            <a:r>
              <a:rPr lang="en-US" sz="1900" dirty="0" smtClean="0"/>
              <a:t>This </a:t>
            </a:r>
            <a:r>
              <a:rPr lang="en-US" sz="1900" dirty="0"/>
              <a:t>investment came to benefit the scientific community when, in 2007, NVIDIA launched </a:t>
            </a:r>
            <a:r>
              <a:rPr lang="en-US" sz="1900" dirty="0" smtClean="0"/>
              <a:t>CUDA, </a:t>
            </a:r>
            <a:r>
              <a:rPr lang="en-US" sz="1900" dirty="0"/>
              <a:t>a programming interface for its line of GPUs. A small number of GPUs started replacing massive clusters of CPUs in various highly parallelizable applications, beginning with physics modeling. </a:t>
            </a:r>
          </a:p>
          <a:p>
            <a:pPr>
              <a:spcBef>
                <a:spcPts val="0"/>
              </a:spcBef>
              <a:spcAft>
                <a:spcPts val="600"/>
              </a:spcAft>
            </a:pPr>
            <a:r>
              <a:rPr lang="en-US" sz="1900" dirty="0" smtClean="0"/>
              <a:t>The </a:t>
            </a:r>
            <a:r>
              <a:rPr lang="en-US" sz="1900" dirty="0"/>
              <a:t>gaming market </a:t>
            </a:r>
            <a:r>
              <a:rPr lang="en-US" sz="1900" dirty="0" smtClean="0"/>
              <a:t>subsidized </a:t>
            </a:r>
            <a:r>
              <a:rPr lang="en-US" sz="1900" dirty="0"/>
              <a:t>supercomputing for the next generation of </a:t>
            </a:r>
            <a:r>
              <a:rPr lang="en-US" sz="1900" dirty="0" smtClean="0"/>
              <a:t>AI applications</a:t>
            </a:r>
            <a:r>
              <a:rPr lang="en-US" sz="1900" dirty="0"/>
              <a:t>. </a:t>
            </a:r>
            <a:r>
              <a:rPr lang="en-US" sz="1900" dirty="0" smtClean="0"/>
              <a:t>NVIDIA </a:t>
            </a:r>
            <a:r>
              <a:rPr lang="en-US" sz="1900" dirty="0"/>
              <a:t>Titan RTX, a GPU that cost $2,500 at the end of 2019, can deliver a peak of 16 </a:t>
            </a:r>
            <a:r>
              <a:rPr lang="en-US" sz="1900" dirty="0" err="1"/>
              <a:t>teraFLOPS</a:t>
            </a:r>
            <a:r>
              <a:rPr lang="en-US" sz="1900" dirty="0"/>
              <a:t> in single </a:t>
            </a:r>
            <a:r>
              <a:rPr lang="en-US" sz="1900" dirty="0" smtClean="0"/>
              <a:t>precision - about </a:t>
            </a:r>
            <a:r>
              <a:rPr lang="en-US" sz="1900" dirty="0"/>
              <a:t>500 times more computing power than the world’s fastest supercomputer from 1990, the Intel Touchstone Delta. </a:t>
            </a:r>
            <a:endParaRPr lang="en-US" sz="1900" dirty="0" smtClean="0"/>
          </a:p>
          <a:p>
            <a:pPr>
              <a:spcBef>
                <a:spcPts val="0"/>
              </a:spcBef>
              <a:spcAft>
                <a:spcPts val="600"/>
              </a:spcAft>
            </a:pPr>
            <a:r>
              <a:rPr lang="en-US" sz="1900" dirty="0" smtClean="0"/>
              <a:t>What’s </a:t>
            </a:r>
            <a:r>
              <a:rPr lang="en-US" sz="1900" dirty="0"/>
              <a:t>more, the </a:t>
            </a:r>
            <a:r>
              <a:rPr lang="en-US" sz="1900" dirty="0" smtClean="0"/>
              <a:t>DL industry </a:t>
            </a:r>
            <a:r>
              <a:rPr lang="en-US" sz="1900" dirty="0"/>
              <a:t>has been moving beyond GPUs and is investing in increasingly specialized, efficient chips for </a:t>
            </a:r>
            <a:r>
              <a:rPr lang="en-US" sz="1900" dirty="0" smtClean="0"/>
              <a:t>DL. </a:t>
            </a:r>
            <a:r>
              <a:rPr lang="en-US" sz="1900" dirty="0"/>
              <a:t>In 2016, </a:t>
            </a:r>
            <a:r>
              <a:rPr lang="en-US" sz="1900" dirty="0" smtClean="0"/>
              <a:t>Google </a:t>
            </a:r>
            <a:r>
              <a:rPr lang="en-US" sz="1900" dirty="0"/>
              <a:t>revealed its Tensor Processing Unit (TPU) project: a new chip design developed from the ground up to run deep neural networks significantly faster and far more energy efficient than top-of-the-line GPUs. </a:t>
            </a:r>
            <a:r>
              <a:rPr lang="en-US" sz="1900" dirty="0" smtClean="0"/>
              <a:t>In </a:t>
            </a:r>
            <a:r>
              <a:rPr lang="en-US" sz="1900" dirty="0"/>
              <a:t>2020, the third iteration of the TPU card represents 420 </a:t>
            </a:r>
            <a:r>
              <a:rPr lang="en-US" sz="1900" dirty="0" err="1"/>
              <a:t>teraFLOPS</a:t>
            </a:r>
            <a:r>
              <a:rPr lang="en-US" sz="1900" dirty="0"/>
              <a:t> of computing power. </a:t>
            </a:r>
          </a:p>
        </p:txBody>
      </p:sp>
    </p:spTree>
    <p:extLst>
      <p:ext uri="{BB962C8B-B14F-4D97-AF65-F5344CB8AC3E}">
        <p14:creationId xmlns:p14="http://schemas.microsoft.com/office/powerpoint/2010/main" val="36836642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147408"/>
            <a:ext cx="8605498" cy="734331"/>
          </a:xfrm>
        </p:spPr>
        <p:txBody>
          <a:bodyPr>
            <a:noAutofit/>
          </a:bodyPr>
          <a:lstStyle/>
          <a:p>
            <a:r>
              <a:rPr lang="en-US" dirty="0" smtClean="0"/>
              <a:t>Data</a:t>
            </a:r>
            <a:endParaRPr lang="en-US" dirty="0"/>
          </a:p>
        </p:txBody>
      </p:sp>
      <p:sp>
        <p:nvSpPr>
          <p:cNvPr id="7" name="Content Placeholder 2"/>
          <p:cNvSpPr txBox="1">
            <a:spLocks/>
          </p:cNvSpPr>
          <p:nvPr/>
        </p:nvSpPr>
        <p:spPr>
          <a:xfrm>
            <a:off x="219076" y="1009803"/>
            <a:ext cx="8743950" cy="506714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1200"/>
              </a:spcAft>
            </a:pPr>
            <a:r>
              <a:rPr lang="en-US" sz="1900" dirty="0" smtClean="0"/>
              <a:t>If DL </a:t>
            </a:r>
            <a:r>
              <a:rPr lang="en-US" sz="1900" dirty="0"/>
              <a:t>is the steam engine of </a:t>
            </a:r>
            <a:r>
              <a:rPr lang="en-US" sz="1900" dirty="0" smtClean="0"/>
              <a:t>the AI </a:t>
            </a:r>
            <a:r>
              <a:rPr lang="en-US" sz="1900" dirty="0"/>
              <a:t>revolution, then </a:t>
            </a:r>
            <a:r>
              <a:rPr lang="en-US" sz="1900" b="1" dirty="0">
                <a:solidFill>
                  <a:srgbClr val="FF0000"/>
                </a:solidFill>
              </a:rPr>
              <a:t>data</a:t>
            </a:r>
            <a:r>
              <a:rPr lang="en-US" sz="1900" dirty="0"/>
              <a:t> is its coal: the raw material that powers our intelligent machines, without which nothing would be possible. </a:t>
            </a:r>
            <a:endParaRPr lang="en-US" sz="1900" dirty="0" smtClean="0"/>
          </a:p>
          <a:p>
            <a:pPr>
              <a:spcBef>
                <a:spcPts val="0"/>
              </a:spcBef>
              <a:spcAft>
                <a:spcPts val="1200"/>
              </a:spcAft>
            </a:pPr>
            <a:r>
              <a:rPr lang="en-US" sz="1900" dirty="0" smtClean="0"/>
              <a:t>When </a:t>
            </a:r>
            <a:r>
              <a:rPr lang="en-US" sz="1900" dirty="0"/>
              <a:t>it comes to data, in addition to the exponential progress in storage hardware over the past 20 years </a:t>
            </a:r>
            <a:r>
              <a:rPr lang="en-US" sz="1900" dirty="0" smtClean="0"/>
              <a:t>(Moore’s </a:t>
            </a:r>
            <a:r>
              <a:rPr lang="en-US" sz="1900" dirty="0"/>
              <a:t>law), </a:t>
            </a:r>
            <a:r>
              <a:rPr lang="en-US" sz="1900" dirty="0">
                <a:solidFill>
                  <a:srgbClr val="FF0000"/>
                </a:solidFill>
              </a:rPr>
              <a:t>the game changer has been the rise of the internet</a:t>
            </a:r>
            <a:r>
              <a:rPr lang="en-US" sz="1900" dirty="0"/>
              <a:t>, making it feasible to collect and distribute very large datasets for machine learning. Today, large companies work with image datasets, video datasets, and natural language datasets that couldn’t have been collected without the internet. User-generated image tags on Flickr, for instance, have been a treasure trove of data for computer vision. So are YouTube videos. And Wikipedia is a key dataset for natural language processing.</a:t>
            </a:r>
          </a:p>
          <a:p>
            <a:pPr>
              <a:spcBef>
                <a:spcPts val="0"/>
              </a:spcBef>
              <a:spcAft>
                <a:spcPts val="1200"/>
              </a:spcAft>
            </a:pPr>
            <a:r>
              <a:rPr lang="en-US" sz="1900" dirty="0"/>
              <a:t>If there’s one dataset that has been a catalyst for the rise of </a:t>
            </a:r>
            <a:r>
              <a:rPr lang="en-US" sz="1900" dirty="0" smtClean="0"/>
              <a:t>DL, </a:t>
            </a:r>
            <a:r>
              <a:rPr lang="en-US" sz="1900" dirty="0"/>
              <a:t>it’s the </a:t>
            </a:r>
            <a:r>
              <a:rPr lang="en-US" sz="1900" b="1" dirty="0">
                <a:solidFill>
                  <a:srgbClr val="FF0000"/>
                </a:solidFill>
              </a:rPr>
              <a:t>ImageNet </a:t>
            </a:r>
            <a:r>
              <a:rPr lang="en-US" sz="1900" dirty="0"/>
              <a:t>dataset, consisting of 1.4 million images that have been hand annotated with 1,000 image categories (one category per image). But what makes ImageNet special isn’t just its large size, but also the yearly competition associated with </a:t>
            </a:r>
            <a:r>
              <a:rPr lang="en-US" sz="1900" dirty="0" smtClean="0"/>
              <a:t>it</a:t>
            </a:r>
            <a:r>
              <a:rPr lang="en-US" sz="1900" baseline="30000" dirty="0" smtClean="0"/>
              <a:t>2</a:t>
            </a:r>
            <a:r>
              <a:rPr lang="en-US" sz="1900" dirty="0" smtClean="0"/>
              <a:t>.</a:t>
            </a:r>
            <a:endParaRPr lang="en-US" sz="1900" dirty="0"/>
          </a:p>
          <a:p>
            <a:pPr>
              <a:spcBef>
                <a:spcPts val="0"/>
              </a:spcBef>
              <a:spcAft>
                <a:spcPts val="1200"/>
              </a:spcAft>
            </a:pPr>
            <a:r>
              <a:rPr lang="en-US" sz="1900" dirty="0" smtClean="0"/>
              <a:t>As </a:t>
            </a:r>
            <a:r>
              <a:rPr lang="en-US" sz="1900" dirty="0" err="1"/>
              <a:t>Kaggle</a:t>
            </a:r>
            <a:r>
              <a:rPr lang="en-US" sz="1900" dirty="0"/>
              <a:t> has been demonstrating since 2010, public competitions are an excellent way to motivate researchers and engineers to push the envelope. Having common benchmarks that researchers compete to beat has greatly helped the rise of </a:t>
            </a:r>
            <a:r>
              <a:rPr lang="en-US" sz="1900" dirty="0" smtClean="0"/>
              <a:t>DL, </a:t>
            </a:r>
            <a:r>
              <a:rPr lang="en-US" sz="1900" dirty="0"/>
              <a:t>by highlighting its success against classical machine learning approaches.</a:t>
            </a:r>
          </a:p>
        </p:txBody>
      </p:sp>
      <p:sp>
        <p:nvSpPr>
          <p:cNvPr id="2" name="Rectangle 1"/>
          <p:cNvSpPr/>
          <p:nvPr/>
        </p:nvSpPr>
        <p:spPr>
          <a:xfrm>
            <a:off x="169478" y="6493099"/>
            <a:ext cx="7621972" cy="276999"/>
          </a:xfrm>
          <a:prstGeom prst="rect">
            <a:avLst/>
          </a:prstGeom>
        </p:spPr>
        <p:txBody>
          <a:bodyPr wrap="square">
            <a:spAutoFit/>
          </a:bodyPr>
          <a:lstStyle/>
          <a:p>
            <a:pPr>
              <a:spcBef>
                <a:spcPts val="0"/>
              </a:spcBef>
              <a:spcAft>
                <a:spcPts val="600"/>
              </a:spcAft>
            </a:pPr>
            <a:r>
              <a:rPr lang="en-US" sz="1200" baseline="30000" dirty="0" smtClean="0"/>
              <a:t>2 </a:t>
            </a:r>
            <a:r>
              <a:rPr lang="en-US" sz="1200" dirty="0" smtClean="0"/>
              <a:t>The </a:t>
            </a:r>
            <a:r>
              <a:rPr lang="en-US" sz="1200" dirty="0"/>
              <a:t>ImageNet Large Scale Visual Recognition Challenge (ILSVRC), www.image-net.org/challenges/LSVRC.</a:t>
            </a:r>
          </a:p>
        </p:txBody>
      </p:sp>
    </p:spTree>
    <p:extLst>
      <p:ext uri="{BB962C8B-B14F-4D97-AF65-F5344CB8AC3E}">
        <p14:creationId xmlns:p14="http://schemas.microsoft.com/office/powerpoint/2010/main" val="37149422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147408"/>
            <a:ext cx="8605498" cy="734331"/>
          </a:xfrm>
        </p:spPr>
        <p:txBody>
          <a:bodyPr>
            <a:noAutofit/>
          </a:bodyPr>
          <a:lstStyle/>
          <a:p>
            <a:r>
              <a:rPr lang="en-US" dirty="0"/>
              <a:t>Algorithms</a:t>
            </a:r>
          </a:p>
        </p:txBody>
      </p:sp>
      <p:sp>
        <p:nvSpPr>
          <p:cNvPr id="7" name="Content Placeholder 2"/>
          <p:cNvSpPr txBox="1">
            <a:spLocks/>
          </p:cNvSpPr>
          <p:nvPr/>
        </p:nvSpPr>
        <p:spPr>
          <a:xfrm>
            <a:off x="219076" y="981228"/>
            <a:ext cx="8743950" cy="567674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US" sz="1900" dirty="0"/>
              <a:t>In addition to hardware and data, until the late 2000s, we were missing a reliable way to train very deep neural networks. </a:t>
            </a:r>
            <a:r>
              <a:rPr lang="en-US" sz="1900" dirty="0" smtClean="0"/>
              <a:t>Neural </a:t>
            </a:r>
            <a:r>
              <a:rPr lang="en-US" sz="1900" dirty="0"/>
              <a:t>networks were still fairly shallow, using only one or two layers of representations; thus, they weren’t able to </a:t>
            </a:r>
            <a:r>
              <a:rPr lang="en-US" sz="1900" dirty="0" smtClean="0"/>
              <a:t>outperform shallow </a:t>
            </a:r>
            <a:r>
              <a:rPr lang="en-US" sz="1900" dirty="0"/>
              <a:t>methods such as SVMs and random forests. The key issue was that of gradient propagation through deep stacks of layers. The feedback signal used to train neural networks would fade away as the number of layers increased.</a:t>
            </a:r>
          </a:p>
          <a:p>
            <a:pPr>
              <a:spcBef>
                <a:spcPts val="0"/>
              </a:spcBef>
              <a:spcAft>
                <a:spcPts val="600"/>
              </a:spcAft>
            </a:pPr>
            <a:r>
              <a:rPr lang="en-US" sz="1900" dirty="0"/>
              <a:t>This changed around 2009–2010 with the advent of several simple but important algorithmic improvements that allowed for better gradient propagation:</a:t>
            </a:r>
          </a:p>
          <a:p>
            <a:pPr lvl="1">
              <a:spcBef>
                <a:spcPts val="0"/>
              </a:spcBef>
            </a:pPr>
            <a:r>
              <a:rPr lang="en-US" sz="1800" dirty="0" smtClean="0"/>
              <a:t>Better </a:t>
            </a:r>
            <a:r>
              <a:rPr lang="en-US" sz="1800" dirty="0"/>
              <a:t>activation functions for neural layers </a:t>
            </a:r>
          </a:p>
          <a:p>
            <a:pPr lvl="1">
              <a:spcBef>
                <a:spcPts val="0"/>
              </a:spcBef>
            </a:pPr>
            <a:r>
              <a:rPr lang="en-US" sz="1800" dirty="0" smtClean="0"/>
              <a:t>Better </a:t>
            </a:r>
            <a:r>
              <a:rPr lang="en-US" sz="1800" dirty="0"/>
              <a:t>weight-initialization </a:t>
            </a:r>
            <a:r>
              <a:rPr lang="en-US" sz="1800" dirty="0" smtClean="0"/>
              <a:t>schemes</a:t>
            </a:r>
            <a:endParaRPr lang="en-US" sz="1800" dirty="0"/>
          </a:p>
          <a:p>
            <a:pPr lvl="1">
              <a:spcBef>
                <a:spcPts val="0"/>
              </a:spcBef>
              <a:spcAft>
                <a:spcPts val="1200"/>
              </a:spcAft>
            </a:pPr>
            <a:r>
              <a:rPr lang="en-US" sz="1800" dirty="0" smtClean="0"/>
              <a:t>Better </a:t>
            </a:r>
            <a:r>
              <a:rPr lang="en-US" sz="1800" dirty="0"/>
              <a:t>optimization schemes, such as </a:t>
            </a:r>
            <a:r>
              <a:rPr lang="en-US" sz="1800" dirty="0" err="1"/>
              <a:t>RMSProp</a:t>
            </a:r>
            <a:r>
              <a:rPr lang="en-US" sz="1800" dirty="0"/>
              <a:t> and Adam </a:t>
            </a:r>
          </a:p>
          <a:p>
            <a:pPr>
              <a:spcBef>
                <a:spcPts val="0"/>
              </a:spcBef>
              <a:spcAft>
                <a:spcPts val="600"/>
              </a:spcAft>
            </a:pPr>
            <a:r>
              <a:rPr lang="en-US" sz="1900" dirty="0" smtClean="0"/>
              <a:t>In 2014-2016</a:t>
            </a:r>
            <a:r>
              <a:rPr lang="en-US" sz="1900" dirty="0"/>
              <a:t>, even more advanced ways to improve gradient propagation were discovered, such as batch normalization, residual connections, and </a:t>
            </a:r>
            <a:r>
              <a:rPr lang="en-US" sz="1900" dirty="0" err="1"/>
              <a:t>depthwise</a:t>
            </a:r>
            <a:r>
              <a:rPr lang="en-US" sz="1900" dirty="0"/>
              <a:t> separable convolutions.</a:t>
            </a:r>
          </a:p>
          <a:p>
            <a:pPr>
              <a:spcBef>
                <a:spcPts val="0"/>
              </a:spcBef>
              <a:spcAft>
                <a:spcPts val="600"/>
              </a:spcAft>
            </a:pPr>
            <a:r>
              <a:rPr lang="en-US" sz="1900" dirty="0"/>
              <a:t>Today, we can train models </a:t>
            </a:r>
            <a:r>
              <a:rPr lang="en-US" sz="1900" dirty="0" smtClean="0"/>
              <a:t>arbitrarily </a:t>
            </a:r>
            <a:r>
              <a:rPr lang="en-US" sz="1900" dirty="0"/>
              <a:t>deep from scratch. This has unlocked the use of extremely large models, which hold considerable representational </a:t>
            </a:r>
            <a:r>
              <a:rPr lang="en-US" sz="1900" dirty="0" smtClean="0"/>
              <a:t>power</a:t>
            </a:r>
            <a:r>
              <a:rPr lang="sr-Latn-ME" sz="1900" dirty="0" smtClean="0"/>
              <a:t> – </a:t>
            </a:r>
            <a:r>
              <a:rPr lang="en-US" sz="1900" dirty="0" smtClean="0"/>
              <a:t>i.e., </a:t>
            </a:r>
            <a:r>
              <a:rPr lang="en-US" sz="1900" dirty="0"/>
              <a:t>which encode very rich hypothesis spaces. This extreme scalability is one of the defining characteristics of modern deep learning. Large-scale model architectures, which feature tens of layers and tens of millions of parameters, have brought about critical advances both in computer vision </a:t>
            </a:r>
            <a:r>
              <a:rPr lang="en-US" sz="1900" dirty="0" smtClean="0"/>
              <a:t>and </a:t>
            </a:r>
            <a:r>
              <a:rPr lang="en-US" sz="1900" dirty="0"/>
              <a:t>natural language </a:t>
            </a:r>
            <a:r>
              <a:rPr lang="en-US" sz="1900" dirty="0" smtClean="0"/>
              <a:t>processing.</a:t>
            </a:r>
            <a:endParaRPr lang="en-US" sz="1900" dirty="0"/>
          </a:p>
        </p:txBody>
      </p:sp>
    </p:spTree>
    <p:extLst>
      <p:ext uri="{BB962C8B-B14F-4D97-AF65-F5344CB8AC3E}">
        <p14:creationId xmlns:p14="http://schemas.microsoft.com/office/powerpoint/2010/main" val="24358419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0937" y="147408"/>
            <a:ext cx="8605498" cy="734331"/>
          </a:xfrm>
        </p:spPr>
        <p:txBody>
          <a:bodyPr>
            <a:noAutofit/>
          </a:bodyPr>
          <a:lstStyle/>
          <a:p>
            <a:r>
              <a:rPr lang="en-US" dirty="0"/>
              <a:t>A new wave of investment</a:t>
            </a:r>
          </a:p>
        </p:txBody>
      </p:sp>
      <p:sp>
        <p:nvSpPr>
          <p:cNvPr id="7" name="Content Placeholder 2"/>
          <p:cNvSpPr txBox="1">
            <a:spLocks/>
          </p:cNvSpPr>
          <p:nvPr/>
        </p:nvSpPr>
        <p:spPr>
          <a:xfrm>
            <a:off x="219076" y="981229"/>
            <a:ext cx="8743950" cy="117142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600"/>
              </a:spcAft>
            </a:pPr>
            <a:r>
              <a:rPr lang="en-US" sz="1900" dirty="0"/>
              <a:t>As </a:t>
            </a:r>
            <a:r>
              <a:rPr lang="en-US" sz="1900" dirty="0" smtClean="0"/>
              <a:t>DL became </a:t>
            </a:r>
            <a:r>
              <a:rPr lang="en-US" sz="1900" dirty="0"/>
              <a:t>the new state of the art for computer vision in 2012–2013, and eventually for all perceptual tasks, industry leaders took note. What followed was a gradual wave of industry investment far beyond anything previously seen in the history of </a:t>
            </a:r>
            <a:r>
              <a:rPr lang="en-US" sz="1900" dirty="0" smtClean="0"/>
              <a:t>AI.</a:t>
            </a:r>
            <a:endParaRPr lang="en-US" sz="1900" dirty="0"/>
          </a:p>
        </p:txBody>
      </p:sp>
      <p:pic>
        <p:nvPicPr>
          <p:cNvPr id="4" name="Picture 3" descr="https://drek4537l1klr.cloudfront.net/chollet2/Figures/01-14.png"/>
          <p:cNvPicPr/>
          <p:nvPr/>
        </p:nvPicPr>
        <p:blipFill rotWithShape="1">
          <a:blip r:embed="rId3">
            <a:extLst>
              <a:ext uri="{28A0092B-C50C-407E-A947-70E740481C1C}">
                <a14:useLocalDpi xmlns:a14="http://schemas.microsoft.com/office/drawing/2010/main" val="0"/>
              </a:ext>
            </a:extLst>
          </a:blip>
          <a:srcRect t="7067"/>
          <a:stretch/>
        </p:blipFill>
        <p:spPr bwMode="auto">
          <a:xfrm>
            <a:off x="1438276" y="2252141"/>
            <a:ext cx="6036628" cy="4133850"/>
          </a:xfrm>
          <a:prstGeom prst="rect">
            <a:avLst/>
          </a:prstGeom>
          <a:noFill/>
          <a:ln>
            <a:noFill/>
          </a:ln>
        </p:spPr>
      </p:pic>
      <p:sp>
        <p:nvSpPr>
          <p:cNvPr id="2" name="Rectangle 1"/>
          <p:cNvSpPr/>
          <p:nvPr/>
        </p:nvSpPr>
        <p:spPr>
          <a:xfrm>
            <a:off x="1758073" y="6485481"/>
            <a:ext cx="5991225" cy="307777"/>
          </a:xfrm>
          <a:prstGeom prst="rect">
            <a:avLst/>
          </a:prstGeom>
        </p:spPr>
        <p:txBody>
          <a:bodyPr wrap="square">
            <a:spAutoFit/>
          </a:bodyPr>
          <a:lstStyle/>
          <a:p>
            <a:pPr algn="ctr"/>
            <a:r>
              <a:rPr lang="en-US" sz="1400" dirty="0" smtClean="0">
                <a:latin typeface="Calibri" panose="020F0502020204030204" pitchFamily="34" charset="0"/>
                <a:ea typeface="Calibri" panose="020F0502020204030204" pitchFamily="34" charset="0"/>
                <a:cs typeface="Times New Roman" panose="02020603050405020304" pitchFamily="18" charset="0"/>
              </a:rPr>
              <a:t>Total estimated investments </a:t>
            </a:r>
            <a:r>
              <a:rPr lang="en-US" sz="1400" dirty="0">
                <a:latin typeface="Calibri" panose="020F0502020204030204" pitchFamily="34" charset="0"/>
                <a:ea typeface="Calibri" panose="020F0502020204030204" pitchFamily="34" charset="0"/>
                <a:cs typeface="Times New Roman" panose="02020603050405020304" pitchFamily="18" charset="0"/>
              </a:rPr>
              <a:t>in AI startups </a:t>
            </a:r>
            <a:r>
              <a:rPr lang="en-US" sz="1400" dirty="0" smtClean="0">
                <a:latin typeface="Calibri" panose="020F0502020204030204" pitchFamily="34" charset="0"/>
                <a:ea typeface="Calibri" panose="020F0502020204030204" pitchFamily="34" charset="0"/>
                <a:cs typeface="Times New Roman" panose="02020603050405020304" pitchFamily="18" charset="0"/>
              </a:rPr>
              <a:t>(</a:t>
            </a:r>
            <a:r>
              <a:rPr lang="sr-Latn-ME" sz="1400" dirty="0" smtClean="0">
                <a:latin typeface="Calibri" panose="020F0502020204030204" pitchFamily="34" charset="0"/>
                <a:ea typeface="Calibri" panose="020F0502020204030204" pitchFamily="34" charset="0"/>
                <a:cs typeface="Times New Roman" panose="02020603050405020304" pitchFamily="18" charset="0"/>
              </a:rPr>
              <a:t>s</a:t>
            </a:r>
            <a:r>
              <a:rPr lang="en-US" sz="1400" dirty="0" err="1" smtClean="0">
                <a:latin typeface="Calibri" panose="020F0502020204030204" pitchFamily="34" charset="0"/>
                <a:ea typeface="Calibri" panose="020F0502020204030204" pitchFamily="34" charset="0"/>
                <a:cs typeface="Times New Roman" panose="02020603050405020304" pitchFamily="18" charset="0"/>
              </a:rPr>
              <a:t>ource</a:t>
            </a:r>
            <a:r>
              <a:rPr lang="en-US" sz="1400" dirty="0">
                <a:latin typeface="Calibri" panose="020F0502020204030204" pitchFamily="34" charset="0"/>
                <a:ea typeface="Calibri" panose="020F0502020204030204" pitchFamily="34" charset="0"/>
                <a:cs typeface="Times New Roman" panose="02020603050405020304" pitchFamily="18" charset="0"/>
              </a:rPr>
              <a:t>: </a:t>
            </a:r>
            <a:r>
              <a:rPr lang="en-US" sz="1400"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4"/>
              </a:rPr>
              <a:t>http://mng.bz/zGN6</a:t>
            </a:r>
            <a:r>
              <a:rPr lang="en-US" sz="1400" dirty="0">
                <a:latin typeface="Calibri" panose="020F0502020204030204" pitchFamily="34" charset="0"/>
                <a:ea typeface="Calibri" panose="020F0502020204030204" pitchFamily="34" charset="0"/>
                <a:cs typeface="Times New Roman" panose="02020603050405020304" pitchFamily="18" charset="0"/>
              </a:rPr>
              <a:t>)</a:t>
            </a:r>
            <a:endParaRPr lang="en-US" sz="1400" dirty="0"/>
          </a:p>
        </p:txBody>
      </p:sp>
    </p:spTree>
    <p:extLst>
      <p:ext uri="{BB962C8B-B14F-4D97-AF65-F5344CB8AC3E}">
        <p14:creationId xmlns:p14="http://schemas.microsoft.com/office/powerpoint/2010/main" val="31837190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935" y="365127"/>
            <a:ext cx="7886700" cy="636360"/>
          </a:xfrm>
        </p:spPr>
        <p:txBody>
          <a:bodyPr>
            <a:noAutofit/>
          </a:bodyPr>
          <a:lstStyle/>
          <a:p>
            <a:r>
              <a:rPr lang="en-US" dirty="0" smtClean="0"/>
              <a:t>Deep learning – very general!</a:t>
            </a:r>
            <a:endParaRPr lang="en-US" dirty="0"/>
          </a:p>
        </p:txBody>
      </p:sp>
      <p:pic>
        <p:nvPicPr>
          <p:cNvPr id="4" name="Picture 3" descr="https://drek4537l1klr.cloudfront.net/chollet2/Figures/01-01.png"/>
          <p:cNvPicPr/>
          <p:nvPr/>
        </p:nvPicPr>
        <p:blipFill>
          <a:blip r:embed="rId2">
            <a:extLst>
              <a:ext uri="{28A0092B-C50C-407E-A947-70E740481C1C}">
                <a14:useLocalDpi xmlns:a14="http://schemas.microsoft.com/office/drawing/2010/main" val="0"/>
              </a:ext>
            </a:extLst>
          </a:blip>
          <a:srcRect/>
          <a:stretch>
            <a:fillRect/>
          </a:stretch>
        </p:blipFill>
        <p:spPr bwMode="auto">
          <a:xfrm>
            <a:off x="1882042" y="1564043"/>
            <a:ext cx="5392724" cy="3588459"/>
          </a:xfrm>
          <a:prstGeom prst="rect">
            <a:avLst/>
          </a:prstGeom>
          <a:noFill/>
          <a:ln>
            <a:noFill/>
          </a:ln>
        </p:spPr>
      </p:pic>
      <p:sp>
        <p:nvSpPr>
          <p:cNvPr id="5" name="Content Placeholder 2"/>
          <p:cNvSpPr>
            <a:spLocks noGrp="1"/>
          </p:cNvSpPr>
          <p:nvPr>
            <p:ph idx="1"/>
          </p:nvPr>
        </p:nvSpPr>
        <p:spPr>
          <a:xfrm>
            <a:off x="410935" y="5623229"/>
            <a:ext cx="8533040" cy="968071"/>
          </a:xfrm>
        </p:spPr>
        <p:txBody>
          <a:bodyPr/>
          <a:lstStyle/>
          <a:p>
            <a:pPr marL="0" indent="0">
              <a:buNone/>
            </a:pPr>
            <a:r>
              <a:rPr lang="sr-Latn-ME" dirty="0" smtClean="0"/>
              <a:t>AI: </a:t>
            </a:r>
            <a:r>
              <a:rPr lang="sr-Latn-ME" dirty="0" smtClean="0">
                <a:latin typeface="Calibri" panose="020F0502020204030204" pitchFamily="34" charset="0"/>
                <a:ea typeface="Calibri" panose="020F0502020204030204" pitchFamily="34" charset="0"/>
                <a:cs typeface="Calibri" panose="020F0502020204030204" pitchFamily="34" charset="0"/>
              </a:rPr>
              <a:t>"</a:t>
            </a:r>
            <a:r>
              <a:rPr lang="sr-Latn-ME" dirty="0" smtClean="0"/>
              <a:t>T</a:t>
            </a:r>
            <a:r>
              <a:rPr lang="en-US" dirty="0" smtClean="0"/>
              <a:t>he </a:t>
            </a:r>
            <a:r>
              <a:rPr lang="en-US" dirty="0"/>
              <a:t>science of making machines do things that would require intelligence if done by </a:t>
            </a:r>
            <a:r>
              <a:rPr lang="en-US" dirty="0" smtClean="0"/>
              <a:t>men</a:t>
            </a:r>
            <a:r>
              <a:rPr lang="sr-Latn-ME" dirty="0" smtClean="0"/>
              <a:t>.</a:t>
            </a:r>
            <a:r>
              <a:rPr lang="sr-Latn-ME" dirty="0" smtClean="0">
                <a:latin typeface="Calibri" panose="020F0502020204030204" pitchFamily="34" charset="0"/>
                <a:ea typeface="Calibri" panose="020F0502020204030204" pitchFamily="34" charset="0"/>
                <a:cs typeface="Calibri" panose="020F0502020204030204" pitchFamily="34" charset="0"/>
              </a:rPr>
              <a:t>"</a:t>
            </a:r>
            <a:r>
              <a:rPr lang="sr-Latn-ME" dirty="0" smtClean="0"/>
              <a:t> – Marvin Minsky</a:t>
            </a:r>
            <a:endParaRPr lang="en-US" dirty="0"/>
          </a:p>
        </p:txBody>
      </p:sp>
    </p:spTree>
    <p:extLst>
      <p:ext uri="{BB962C8B-B14F-4D97-AF65-F5344CB8AC3E}">
        <p14:creationId xmlns:p14="http://schemas.microsoft.com/office/powerpoint/2010/main" val="41824707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994" y="2400669"/>
            <a:ext cx="8645979" cy="4242179"/>
          </a:xfrm>
        </p:spPr>
        <p:txBody>
          <a:bodyPr>
            <a:normAutofit fontScale="92500" lnSpcReduction="10000"/>
          </a:bodyPr>
          <a:lstStyle/>
          <a:p>
            <a:pPr>
              <a:lnSpc>
                <a:spcPct val="100000"/>
              </a:lnSpc>
              <a:spcBef>
                <a:spcPts val="0"/>
              </a:spcBef>
              <a:spcAft>
                <a:spcPts val="1200"/>
              </a:spcAft>
            </a:pPr>
            <a:r>
              <a:rPr lang="en-US" sz="2600" dirty="0"/>
              <a:t>Machine learning (ML) enable machines to </a:t>
            </a:r>
            <a:r>
              <a:rPr lang="en-US" sz="2600" dirty="0">
                <a:solidFill>
                  <a:srgbClr val="FF0000"/>
                </a:solidFill>
              </a:rPr>
              <a:t>automatically learn from data</a:t>
            </a:r>
            <a:r>
              <a:rPr lang="en-US" sz="2600" dirty="0"/>
              <a:t> to </a:t>
            </a:r>
            <a:r>
              <a:rPr lang="en-US" sz="2600" dirty="0">
                <a:solidFill>
                  <a:srgbClr val="FF0000"/>
                </a:solidFill>
              </a:rPr>
              <a:t>identify patterns</a:t>
            </a:r>
            <a:r>
              <a:rPr lang="en-US" sz="2600" dirty="0"/>
              <a:t> and </a:t>
            </a:r>
            <a:r>
              <a:rPr lang="en-US" sz="2600" dirty="0">
                <a:solidFill>
                  <a:srgbClr val="FF0000"/>
                </a:solidFill>
              </a:rPr>
              <a:t>make predictions</a:t>
            </a:r>
            <a:r>
              <a:rPr lang="en-US" sz="2600" dirty="0"/>
              <a:t>.</a:t>
            </a:r>
          </a:p>
          <a:p>
            <a:pPr>
              <a:lnSpc>
                <a:spcPct val="100000"/>
              </a:lnSpc>
              <a:spcBef>
                <a:spcPts val="0"/>
              </a:spcBef>
              <a:spcAft>
                <a:spcPts val="1200"/>
              </a:spcAft>
            </a:pPr>
            <a:r>
              <a:rPr lang="sr-Latn-ME" sz="2600" dirty="0" smtClean="0"/>
              <a:t>In </a:t>
            </a:r>
            <a:r>
              <a:rPr lang="sr-Latn-ME" sz="2600" dirty="0" smtClean="0"/>
              <a:t>classical programming, a </a:t>
            </a:r>
            <a:r>
              <a:rPr lang="en-US" sz="2600" dirty="0" smtClean="0"/>
              <a:t>human </a:t>
            </a:r>
            <a:r>
              <a:rPr lang="en-US" sz="2600" dirty="0"/>
              <a:t>programmer </a:t>
            </a:r>
            <a:r>
              <a:rPr lang="en-US" sz="2600" dirty="0" smtClean="0"/>
              <a:t>write</a:t>
            </a:r>
            <a:r>
              <a:rPr lang="sr-Latn-ME" sz="2600" dirty="0" smtClean="0"/>
              <a:t>s</a:t>
            </a:r>
            <a:r>
              <a:rPr lang="en-US" sz="2600" dirty="0" smtClean="0"/>
              <a:t> </a:t>
            </a:r>
            <a:r>
              <a:rPr lang="en-US" sz="2600" dirty="0"/>
              <a:t>down </a:t>
            </a:r>
            <a:r>
              <a:rPr lang="en-US" sz="2600" dirty="0" smtClean="0"/>
              <a:t>rules</a:t>
            </a:r>
            <a:r>
              <a:rPr lang="sr-Latn-ME" sz="2600" dirty="0" smtClean="0"/>
              <a:t>,</a:t>
            </a:r>
            <a:r>
              <a:rPr lang="sr-Latn-ME" sz="2600" dirty="0"/>
              <a:t> </a:t>
            </a:r>
            <a:r>
              <a:rPr lang="sr-Latn-ME" sz="2600" dirty="0" smtClean="0"/>
              <a:t>i.e. </a:t>
            </a:r>
            <a:r>
              <a:rPr lang="en-US" sz="2600" dirty="0" smtClean="0"/>
              <a:t>a </a:t>
            </a:r>
            <a:r>
              <a:rPr lang="en-US" sz="2600" dirty="0"/>
              <a:t>computer </a:t>
            </a:r>
            <a:r>
              <a:rPr lang="en-US" sz="2600" dirty="0" smtClean="0"/>
              <a:t>program</a:t>
            </a:r>
            <a:r>
              <a:rPr lang="sr-Latn-ME" sz="2600" dirty="0" smtClean="0"/>
              <a:t>, </a:t>
            </a:r>
            <a:r>
              <a:rPr lang="en-US" sz="2600" dirty="0" smtClean="0"/>
              <a:t>to </a:t>
            </a:r>
            <a:r>
              <a:rPr lang="en-US" sz="2600" dirty="0"/>
              <a:t>be followed to turn input data into appropriate answers.</a:t>
            </a:r>
            <a:endParaRPr lang="sr-Latn-ME" sz="2600" dirty="0" smtClean="0"/>
          </a:p>
          <a:p>
            <a:pPr>
              <a:lnSpc>
                <a:spcPct val="100000"/>
              </a:lnSpc>
              <a:spcBef>
                <a:spcPts val="0"/>
              </a:spcBef>
              <a:spcAft>
                <a:spcPts val="1200"/>
              </a:spcAft>
            </a:pPr>
            <a:r>
              <a:rPr lang="sr-Latn-ME" sz="2600" dirty="0" smtClean="0"/>
              <a:t>In ML,</a:t>
            </a:r>
            <a:r>
              <a:rPr lang="en-US" sz="2600" dirty="0" smtClean="0"/>
              <a:t> the </a:t>
            </a:r>
            <a:r>
              <a:rPr lang="en-US" sz="2600" dirty="0"/>
              <a:t>machine looks at the input data and the corresponding answers, and figures out what the rules should </a:t>
            </a:r>
            <a:r>
              <a:rPr lang="en-US" sz="2600" dirty="0" smtClean="0"/>
              <a:t>be</a:t>
            </a:r>
            <a:r>
              <a:rPr lang="sr-Latn-ME" sz="2600" dirty="0" smtClean="0"/>
              <a:t>!</a:t>
            </a:r>
          </a:p>
          <a:p>
            <a:pPr>
              <a:lnSpc>
                <a:spcPct val="100000"/>
              </a:lnSpc>
              <a:spcBef>
                <a:spcPts val="0"/>
              </a:spcBef>
              <a:spcAft>
                <a:spcPts val="1200"/>
              </a:spcAft>
            </a:pPr>
            <a:r>
              <a:rPr lang="en-US" sz="2600" dirty="0" smtClean="0"/>
              <a:t>A</a:t>
            </a:r>
            <a:r>
              <a:rPr lang="sr-Latn-ME" sz="2600" dirty="0" smtClean="0"/>
              <a:t>n</a:t>
            </a:r>
            <a:r>
              <a:rPr lang="en-US" sz="2600" dirty="0" smtClean="0"/>
              <a:t> </a:t>
            </a:r>
            <a:r>
              <a:rPr lang="sr-Latn-ME" sz="2600" dirty="0" smtClean="0"/>
              <a:t>ML</a:t>
            </a:r>
            <a:r>
              <a:rPr lang="en-US" sz="2600" dirty="0" smtClean="0"/>
              <a:t> </a:t>
            </a:r>
            <a:r>
              <a:rPr lang="en-US" sz="2600" dirty="0"/>
              <a:t>system is </a:t>
            </a:r>
            <a:r>
              <a:rPr lang="en-US" sz="2600" dirty="0">
                <a:solidFill>
                  <a:srgbClr val="FF0000"/>
                </a:solidFill>
              </a:rPr>
              <a:t>trained rather than </a:t>
            </a:r>
            <a:r>
              <a:rPr lang="en-US" sz="2600" dirty="0" smtClean="0">
                <a:solidFill>
                  <a:srgbClr val="FF0000"/>
                </a:solidFill>
              </a:rPr>
              <a:t>programmed</a:t>
            </a:r>
            <a:r>
              <a:rPr lang="en-US" sz="2600" dirty="0"/>
              <a:t>. It’s presented with many examples relevant to a task, </a:t>
            </a:r>
            <a:r>
              <a:rPr lang="en-US" sz="2600" dirty="0" smtClean="0"/>
              <a:t>and</a:t>
            </a:r>
            <a:r>
              <a:rPr lang="sr-Latn-ME" sz="2600" dirty="0" smtClean="0"/>
              <a:t> </a:t>
            </a:r>
            <a:r>
              <a:rPr lang="en-US" sz="2600" dirty="0"/>
              <a:t>in these examples</a:t>
            </a:r>
            <a:r>
              <a:rPr lang="en-US" sz="2600" dirty="0" smtClean="0"/>
              <a:t> </a:t>
            </a:r>
            <a:r>
              <a:rPr lang="en-US" sz="2600" dirty="0">
                <a:solidFill>
                  <a:srgbClr val="FF0000"/>
                </a:solidFill>
              </a:rPr>
              <a:t>it finds statistical structure </a:t>
            </a:r>
            <a:r>
              <a:rPr lang="en-US" sz="2600" dirty="0" smtClean="0"/>
              <a:t>that </a:t>
            </a:r>
            <a:r>
              <a:rPr lang="en-US" sz="2600" dirty="0"/>
              <a:t>eventually allows the system to come up with </a:t>
            </a:r>
            <a:r>
              <a:rPr lang="en-US" sz="2600" dirty="0">
                <a:solidFill>
                  <a:srgbClr val="FF0000"/>
                </a:solidFill>
              </a:rPr>
              <a:t>rules for automating the task</a:t>
            </a:r>
            <a:r>
              <a:rPr lang="en-US" sz="2600" dirty="0"/>
              <a:t>.</a:t>
            </a:r>
            <a:endParaRPr lang="sr-Latn-ME" sz="2600" dirty="0" smtClean="0"/>
          </a:p>
        </p:txBody>
      </p:sp>
      <p:sp>
        <p:nvSpPr>
          <p:cNvPr id="5" name="Title 1"/>
          <p:cNvSpPr>
            <a:spLocks noGrp="1"/>
          </p:cNvSpPr>
          <p:nvPr>
            <p:ph type="title"/>
          </p:nvPr>
        </p:nvSpPr>
        <p:spPr>
          <a:xfrm>
            <a:off x="421820" y="278038"/>
            <a:ext cx="7886700" cy="734331"/>
          </a:xfrm>
        </p:spPr>
        <p:txBody>
          <a:bodyPr/>
          <a:lstStyle/>
          <a:p>
            <a:r>
              <a:rPr lang="sr-Latn-ME" dirty="0" smtClean="0"/>
              <a:t>Machine learning</a:t>
            </a:r>
            <a:endParaRPr lang="en-US" dirty="0"/>
          </a:p>
        </p:txBody>
      </p:sp>
      <p:pic>
        <p:nvPicPr>
          <p:cNvPr id="4" name="Picture 3" descr="https://drek4537l1klr.cloudfront.net/chollet2/Figures/01-02.png"/>
          <p:cNvPicPr>
            <a:picLocks noChangeAspect="1"/>
          </p:cNvPicPr>
          <p:nvPr/>
        </p:nvPicPr>
        <p:blipFill rotWithShape="1">
          <a:blip r:embed="rId2">
            <a:extLst>
              <a:ext uri="{28A0092B-C50C-407E-A947-70E740481C1C}">
                <a14:useLocalDpi xmlns:a14="http://schemas.microsoft.com/office/drawing/2010/main" val="0"/>
              </a:ext>
            </a:extLst>
          </a:blip>
          <a:srcRect b="59913"/>
          <a:stretch/>
        </p:blipFill>
        <p:spPr bwMode="auto">
          <a:xfrm>
            <a:off x="120398" y="1318451"/>
            <a:ext cx="4212114" cy="861892"/>
          </a:xfrm>
          <a:prstGeom prst="rect">
            <a:avLst/>
          </a:prstGeom>
          <a:noFill/>
          <a:ln>
            <a:noFill/>
          </a:ln>
        </p:spPr>
      </p:pic>
      <p:pic>
        <p:nvPicPr>
          <p:cNvPr id="6" name="Picture 5" descr="https://drek4537l1klr.cloudfront.net/chollet2/Figures/01-02.png"/>
          <p:cNvPicPr>
            <a:picLocks noChangeAspect="1"/>
          </p:cNvPicPr>
          <p:nvPr/>
        </p:nvPicPr>
        <p:blipFill rotWithShape="1">
          <a:blip r:embed="rId2">
            <a:extLst>
              <a:ext uri="{28A0092B-C50C-407E-A947-70E740481C1C}">
                <a14:useLocalDpi xmlns:a14="http://schemas.microsoft.com/office/drawing/2010/main" val="0"/>
              </a:ext>
            </a:extLst>
          </a:blip>
          <a:srcRect t="62936"/>
          <a:stretch/>
        </p:blipFill>
        <p:spPr bwMode="auto">
          <a:xfrm>
            <a:off x="4784898" y="1239694"/>
            <a:ext cx="4271538" cy="808143"/>
          </a:xfrm>
          <a:prstGeom prst="rect">
            <a:avLst/>
          </a:prstGeom>
          <a:noFill/>
          <a:ln>
            <a:noFill/>
          </a:ln>
        </p:spPr>
      </p:pic>
    </p:spTree>
    <p:extLst>
      <p:ext uri="{BB962C8B-B14F-4D97-AF65-F5344CB8AC3E}">
        <p14:creationId xmlns:p14="http://schemas.microsoft.com/office/powerpoint/2010/main" val="2362130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994" y="1012922"/>
            <a:ext cx="8645979" cy="5250092"/>
          </a:xfrm>
        </p:spPr>
        <p:txBody>
          <a:bodyPr>
            <a:normAutofit fontScale="92500"/>
          </a:bodyPr>
          <a:lstStyle/>
          <a:p>
            <a:pPr>
              <a:lnSpc>
                <a:spcPct val="100000"/>
              </a:lnSpc>
              <a:spcBef>
                <a:spcPts val="0"/>
              </a:spcBef>
              <a:spcAft>
                <a:spcPts val="1200"/>
              </a:spcAft>
            </a:pPr>
            <a:r>
              <a:rPr lang="en-US" sz="2600" dirty="0"/>
              <a:t>To define deep learning and understand the difference between deep </a:t>
            </a:r>
            <a:r>
              <a:rPr lang="en-US" sz="2600" dirty="0" smtClean="0"/>
              <a:t>learning</a:t>
            </a:r>
            <a:r>
              <a:rPr lang="sr-Latn-ME" sz="2600" dirty="0" smtClean="0"/>
              <a:t> </a:t>
            </a:r>
            <a:r>
              <a:rPr lang="en-US" sz="2600" dirty="0" smtClean="0"/>
              <a:t>and </a:t>
            </a:r>
            <a:r>
              <a:rPr lang="en-US" sz="2600" dirty="0"/>
              <a:t>other </a:t>
            </a:r>
            <a:r>
              <a:rPr lang="sr-Latn-ME" sz="2600" dirty="0" smtClean="0"/>
              <a:t>ML</a:t>
            </a:r>
            <a:r>
              <a:rPr lang="en-US" sz="2600" dirty="0" smtClean="0"/>
              <a:t> </a:t>
            </a:r>
            <a:r>
              <a:rPr lang="en-US" sz="2600" dirty="0"/>
              <a:t>approaches, first we need some idea of </a:t>
            </a:r>
            <a:r>
              <a:rPr lang="en-US" sz="2600" dirty="0">
                <a:solidFill>
                  <a:srgbClr val="FF0000"/>
                </a:solidFill>
              </a:rPr>
              <a:t>what </a:t>
            </a:r>
            <a:r>
              <a:rPr lang="sr-Latn-ME" sz="2600" dirty="0" smtClean="0">
                <a:solidFill>
                  <a:srgbClr val="FF0000"/>
                </a:solidFill>
              </a:rPr>
              <a:t>ML</a:t>
            </a:r>
            <a:r>
              <a:rPr lang="en-US" sz="2600" dirty="0" smtClean="0">
                <a:solidFill>
                  <a:srgbClr val="FF0000"/>
                </a:solidFill>
              </a:rPr>
              <a:t> </a:t>
            </a:r>
            <a:r>
              <a:rPr lang="en-US" sz="2600" dirty="0">
                <a:solidFill>
                  <a:srgbClr val="FF0000"/>
                </a:solidFill>
              </a:rPr>
              <a:t>algorithms </a:t>
            </a:r>
            <a:r>
              <a:rPr lang="en-US" sz="2600" dirty="0" smtClean="0">
                <a:solidFill>
                  <a:srgbClr val="FF0000"/>
                </a:solidFill>
              </a:rPr>
              <a:t>do</a:t>
            </a:r>
            <a:r>
              <a:rPr lang="en-US" sz="2600" dirty="0" smtClean="0"/>
              <a:t>.</a:t>
            </a:r>
            <a:endParaRPr lang="sr-Latn-ME" sz="2600" dirty="0" smtClean="0"/>
          </a:p>
          <a:p>
            <a:pPr>
              <a:lnSpc>
                <a:spcPct val="100000"/>
              </a:lnSpc>
              <a:spcBef>
                <a:spcPts val="0"/>
              </a:spcBef>
              <a:spcAft>
                <a:spcPts val="600"/>
              </a:spcAft>
            </a:pPr>
            <a:r>
              <a:rPr lang="en-US" sz="2600" dirty="0" smtClean="0"/>
              <a:t>In</a:t>
            </a:r>
            <a:r>
              <a:rPr lang="sr-Latn-ME" sz="2600" dirty="0" smtClean="0"/>
              <a:t> </a:t>
            </a:r>
            <a:r>
              <a:rPr lang="sr-Latn-ME" sz="2600" dirty="0" smtClean="0"/>
              <a:t>ML, we need three things:</a:t>
            </a:r>
          </a:p>
          <a:p>
            <a:pPr lvl="1">
              <a:lnSpc>
                <a:spcPct val="100000"/>
              </a:lnSpc>
              <a:spcBef>
                <a:spcPts val="0"/>
              </a:spcBef>
              <a:spcAft>
                <a:spcPts val="300"/>
              </a:spcAft>
            </a:pPr>
            <a:r>
              <a:rPr lang="en-US" sz="2200" b="1" dirty="0" smtClean="0">
                <a:solidFill>
                  <a:srgbClr val="0070C0"/>
                </a:solidFill>
              </a:rPr>
              <a:t>Input </a:t>
            </a:r>
            <a:r>
              <a:rPr lang="en-US" sz="2200" b="1" dirty="0">
                <a:solidFill>
                  <a:srgbClr val="0070C0"/>
                </a:solidFill>
              </a:rPr>
              <a:t>data </a:t>
            </a:r>
            <a:r>
              <a:rPr lang="en-US" sz="2200" b="1" dirty="0" smtClean="0">
                <a:solidFill>
                  <a:srgbClr val="0070C0"/>
                </a:solidFill>
              </a:rPr>
              <a:t>points</a:t>
            </a:r>
            <a:r>
              <a:rPr lang="sr-Latn-ME" sz="2200" dirty="0" smtClean="0"/>
              <a:t> </a:t>
            </a:r>
            <a:r>
              <a:rPr lang="sr-Latn-ME" sz="2200" dirty="0" smtClean="0"/>
              <a:t>– </a:t>
            </a:r>
            <a:r>
              <a:rPr lang="en-US" sz="2200" dirty="0" smtClean="0"/>
              <a:t>For instance</a:t>
            </a:r>
            <a:r>
              <a:rPr lang="en-US" sz="2200" dirty="0"/>
              <a:t>, </a:t>
            </a:r>
            <a:r>
              <a:rPr lang="sr-Latn-ME" sz="2200" dirty="0" smtClean="0"/>
              <a:t>i</a:t>
            </a:r>
            <a:r>
              <a:rPr lang="en-US" sz="2200" dirty="0" smtClean="0"/>
              <a:t>f </a:t>
            </a:r>
            <a:r>
              <a:rPr lang="en-US" sz="2200" dirty="0"/>
              <a:t>the task is image tagging, </a:t>
            </a:r>
            <a:r>
              <a:rPr lang="sr-Latn-ME" sz="2200" dirty="0" smtClean="0"/>
              <a:t>data points</a:t>
            </a:r>
            <a:r>
              <a:rPr lang="en-US" sz="2200" dirty="0" smtClean="0"/>
              <a:t> </a:t>
            </a:r>
            <a:r>
              <a:rPr lang="en-US" sz="2200" dirty="0"/>
              <a:t>could be pictures. </a:t>
            </a:r>
            <a:r>
              <a:rPr lang="sr-Latn-ME" sz="2200" dirty="0" smtClean="0"/>
              <a:t>If the </a:t>
            </a:r>
            <a:r>
              <a:rPr lang="en-US" sz="2200" dirty="0" smtClean="0"/>
              <a:t>task </a:t>
            </a:r>
            <a:r>
              <a:rPr lang="en-US" sz="2200" dirty="0"/>
              <a:t>is speech </a:t>
            </a:r>
            <a:r>
              <a:rPr lang="en-US" sz="2200" dirty="0" smtClean="0"/>
              <a:t>recognition</a:t>
            </a:r>
            <a:r>
              <a:rPr lang="sr-Latn-ME" sz="2200" baseline="30000" dirty="0" smtClean="0"/>
              <a:t>1</a:t>
            </a:r>
            <a:r>
              <a:rPr lang="en-US" sz="2200" dirty="0" smtClean="0"/>
              <a:t>, data </a:t>
            </a:r>
            <a:r>
              <a:rPr lang="en-US" sz="2200" dirty="0"/>
              <a:t>points could be sound files of people speaking</a:t>
            </a:r>
            <a:r>
              <a:rPr lang="en-US" sz="2200" dirty="0" smtClean="0"/>
              <a:t>.</a:t>
            </a:r>
            <a:endParaRPr lang="sr-Latn-ME" sz="2200" dirty="0" smtClean="0"/>
          </a:p>
          <a:p>
            <a:pPr lvl="1">
              <a:lnSpc>
                <a:spcPct val="100000"/>
              </a:lnSpc>
              <a:spcBef>
                <a:spcPts val="0"/>
              </a:spcBef>
              <a:spcAft>
                <a:spcPts val="300"/>
              </a:spcAft>
            </a:pPr>
            <a:r>
              <a:rPr lang="en-US" sz="2200" b="1" dirty="0">
                <a:solidFill>
                  <a:srgbClr val="0070C0"/>
                </a:solidFill>
              </a:rPr>
              <a:t>Examples of the expected </a:t>
            </a:r>
            <a:r>
              <a:rPr lang="en-US" sz="2200" b="1" dirty="0" smtClean="0">
                <a:solidFill>
                  <a:srgbClr val="0070C0"/>
                </a:solidFill>
              </a:rPr>
              <a:t>output</a:t>
            </a:r>
            <a:r>
              <a:rPr lang="sr-Latn-ME" sz="2200" dirty="0" smtClean="0"/>
              <a:t> </a:t>
            </a:r>
            <a:r>
              <a:rPr lang="sr-Latn-ME" sz="2200" dirty="0" smtClean="0"/>
              <a:t>– </a:t>
            </a:r>
            <a:r>
              <a:rPr lang="en-US" sz="2200" dirty="0" smtClean="0"/>
              <a:t>In </a:t>
            </a:r>
            <a:r>
              <a:rPr lang="sr-Latn-ME" sz="2200" dirty="0" smtClean="0"/>
              <a:t>the</a:t>
            </a:r>
            <a:r>
              <a:rPr lang="en-US" sz="2200" dirty="0" smtClean="0"/>
              <a:t> </a:t>
            </a:r>
            <a:r>
              <a:rPr lang="en-US" sz="2200" dirty="0" smtClean="0"/>
              <a:t>image</a:t>
            </a:r>
            <a:r>
              <a:rPr lang="sr-Latn-ME" sz="2200" dirty="0" smtClean="0"/>
              <a:t> tagging</a:t>
            </a:r>
            <a:r>
              <a:rPr lang="en-US" sz="2200" dirty="0" smtClean="0"/>
              <a:t> </a:t>
            </a:r>
            <a:r>
              <a:rPr lang="en-US" sz="2200" dirty="0"/>
              <a:t>task, expected outputs could be tags such as </a:t>
            </a:r>
            <a:r>
              <a:rPr lang="en-US" sz="2200" dirty="0" smtClean="0">
                <a:latin typeface="Calibri" panose="020F0502020204030204" pitchFamily="34" charset="0"/>
                <a:cs typeface="Calibri" panose="020F0502020204030204" pitchFamily="34" charset="0"/>
              </a:rPr>
              <a:t>"</a:t>
            </a:r>
            <a:r>
              <a:rPr lang="en-US" sz="2200" dirty="0" smtClean="0"/>
              <a:t>dog</a:t>
            </a:r>
            <a:r>
              <a:rPr lang="en-US" sz="2200" dirty="0" smtClean="0">
                <a:latin typeface="Calibri" panose="020F0502020204030204" pitchFamily="34" charset="0"/>
                <a:cs typeface="Calibri" panose="020F0502020204030204" pitchFamily="34" charset="0"/>
              </a:rPr>
              <a:t>"</a:t>
            </a:r>
            <a:r>
              <a:rPr lang="sr-Latn-ME" sz="2200" dirty="0" smtClean="0">
                <a:latin typeface="Calibri" panose="020F0502020204030204" pitchFamily="34" charset="0"/>
                <a:cs typeface="Calibri" panose="020F0502020204030204" pitchFamily="34" charset="0"/>
              </a:rPr>
              <a:t>,</a:t>
            </a:r>
            <a:r>
              <a:rPr lang="en-US" sz="2200" dirty="0" smtClean="0"/>
              <a:t> </a:t>
            </a:r>
            <a:r>
              <a:rPr lang="en-US" sz="2200" dirty="0" smtClean="0">
                <a:latin typeface="Calibri" panose="020F0502020204030204" pitchFamily="34" charset="0"/>
                <a:cs typeface="Calibri" panose="020F0502020204030204" pitchFamily="34" charset="0"/>
              </a:rPr>
              <a:t>"</a:t>
            </a:r>
            <a:r>
              <a:rPr lang="en-US" sz="2200" dirty="0" smtClean="0"/>
              <a:t>cat</a:t>
            </a:r>
            <a:r>
              <a:rPr lang="en-US" sz="2200" dirty="0" smtClean="0">
                <a:latin typeface="Calibri" panose="020F0502020204030204" pitchFamily="34" charset="0"/>
                <a:cs typeface="Calibri" panose="020F0502020204030204" pitchFamily="34" charset="0"/>
              </a:rPr>
              <a:t>"</a:t>
            </a:r>
            <a:r>
              <a:rPr lang="sr-Latn-ME" sz="2200" dirty="0" smtClean="0">
                <a:latin typeface="Calibri" panose="020F0502020204030204" pitchFamily="34" charset="0"/>
                <a:cs typeface="Calibri" panose="020F0502020204030204" pitchFamily="34" charset="0"/>
              </a:rPr>
              <a:t>.</a:t>
            </a:r>
            <a:r>
              <a:rPr lang="sr-Latn-ME" sz="2200" dirty="0" smtClean="0"/>
              <a:t>.. </a:t>
            </a:r>
            <a:r>
              <a:rPr lang="en-US" sz="2200" dirty="0"/>
              <a:t>In a speech-recognition task, these could be human-generated transcripts of sound </a:t>
            </a:r>
            <a:r>
              <a:rPr lang="en-US" sz="2200" dirty="0" smtClean="0"/>
              <a:t>files</a:t>
            </a:r>
            <a:r>
              <a:rPr lang="sr-Latn-ME" sz="2200" dirty="0" smtClean="0"/>
              <a:t>.</a:t>
            </a:r>
            <a:endParaRPr lang="sr-Latn-ME" sz="2200" dirty="0"/>
          </a:p>
          <a:p>
            <a:pPr lvl="1">
              <a:lnSpc>
                <a:spcPct val="100000"/>
              </a:lnSpc>
              <a:spcBef>
                <a:spcPts val="0"/>
              </a:spcBef>
              <a:spcAft>
                <a:spcPts val="1200"/>
              </a:spcAft>
            </a:pPr>
            <a:r>
              <a:rPr lang="en-US" sz="2200" b="1" dirty="0">
                <a:solidFill>
                  <a:srgbClr val="0070C0"/>
                </a:solidFill>
              </a:rPr>
              <a:t>A way to measure </a:t>
            </a:r>
            <a:r>
              <a:rPr lang="sr-Latn-ME" sz="2200" b="1" dirty="0" smtClean="0">
                <a:solidFill>
                  <a:srgbClr val="0070C0"/>
                </a:solidFill>
              </a:rPr>
              <a:t>how well </a:t>
            </a:r>
            <a:r>
              <a:rPr lang="en-US" sz="2200" b="1" dirty="0" smtClean="0">
                <a:solidFill>
                  <a:srgbClr val="0070C0"/>
                </a:solidFill>
              </a:rPr>
              <a:t>the </a:t>
            </a:r>
            <a:r>
              <a:rPr lang="en-US" sz="2200" b="1" dirty="0">
                <a:solidFill>
                  <a:srgbClr val="0070C0"/>
                </a:solidFill>
              </a:rPr>
              <a:t>algorithm </a:t>
            </a:r>
            <a:r>
              <a:rPr lang="sr-Latn-ME" sz="2200" b="1" dirty="0" smtClean="0">
                <a:solidFill>
                  <a:srgbClr val="0070C0"/>
                </a:solidFill>
              </a:rPr>
              <a:t>does</a:t>
            </a:r>
            <a:r>
              <a:rPr lang="en-US" sz="2200" b="1" dirty="0" smtClean="0">
                <a:solidFill>
                  <a:srgbClr val="0070C0"/>
                </a:solidFill>
              </a:rPr>
              <a:t> </a:t>
            </a:r>
            <a:r>
              <a:rPr lang="sr-Latn-ME" sz="2200" b="1" dirty="0" smtClean="0">
                <a:solidFill>
                  <a:srgbClr val="0070C0"/>
                </a:solidFill>
              </a:rPr>
              <a:t>its</a:t>
            </a:r>
            <a:r>
              <a:rPr lang="en-US" sz="2200" b="1" dirty="0" smtClean="0">
                <a:solidFill>
                  <a:srgbClr val="0070C0"/>
                </a:solidFill>
              </a:rPr>
              <a:t> job</a:t>
            </a:r>
            <a:r>
              <a:rPr lang="sr-Latn-ME" sz="2200" b="1" dirty="0" smtClean="0">
                <a:solidFill>
                  <a:srgbClr val="0070C0"/>
                </a:solidFill>
              </a:rPr>
              <a:t> </a:t>
            </a:r>
            <a:r>
              <a:rPr lang="sr-Latn-ME" sz="2200" dirty="0" smtClean="0"/>
              <a:t>– </a:t>
            </a:r>
            <a:r>
              <a:rPr lang="en-US" sz="2200" dirty="0" smtClean="0"/>
              <a:t>This is </a:t>
            </a:r>
            <a:r>
              <a:rPr lang="en-US" sz="2200" dirty="0"/>
              <a:t>necessary in order to determine the distance between the algorithm’s current output and its expected output. </a:t>
            </a:r>
            <a:r>
              <a:rPr lang="en-US" sz="2200" dirty="0" err="1" smtClean="0"/>
              <a:t>Th</a:t>
            </a:r>
            <a:r>
              <a:rPr lang="sr-Latn-ME" sz="2200" dirty="0" smtClean="0"/>
              <a:t>is</a:t>
            </a:r>
            <a:r>
              <a:rPr lang="en-US" sz="2200" dirty="0" smtClean="0"/>
              <a:t> </a:t>
            </a:r>
            <a:r>
              <a:rPr lang="en-US" sz="2200" dirty="0"/>
              <a:t>measurement is used as a feedback signal to adjust the way the algorithm works. This adjustment step is what we call </a:t>
            </a:r>
            <a:r>
              <a:rPr lang="en-US" sz="2200" b="1" dirty="0">
                <a:solidFill>
                  <a:srgbClr val="FF0000"/>
                </a:solidFill>
              </a:rPr>
              <a:t>learning</a:t>
            </a:r>
            <a:r>
              <a:rPr lang="en-US" sz="2200" dirty="0"/>
              <a:t>. </a:t>
            </a:r>
            <a:endParaRPr lang="sr-Latn-ME" sz="2200" dirty="0" smtClean="0"/>
          </a:p>
        </p:txBody>
      </p:sp>
      <p:sp>
        <p:nvSpPr>
          <p:cNvPr id="5" name="Title 1"/>
          <p:cNvSpPr>
            <a:spLocks noGrp="1"/>
          </p:cNvSpPr>
          <p:nvPr>
            <p:ph type="title"/>
          </p:nvPr>
        </p:nvSpPr>
        <p:spPr>
          <a:xfrm>
            <a:off x="214994" y="278038"/>
            <a:ext cx="8841441" cy="734331"/>
          </a:xfrm>
        </p:spPr>
        <p:txBody>
          <a:bodyPr>
            <a:noAutofit/>
          </a:bodyPr>
          <a:lstStyle/>
          <a:p>
            <a:r>
              <a:rPr lang="en-US" sz="3700" dirty="0"/>
              <a:t>Learning rules and representations from data</a:t>
            </a:r>
          </a:p>
        </p:txBody>
      </p:sp>
      <p:sp>
        <p:nvSpPr>
          <p:cNvPr id="4" name="Content Placeholder 2"/>
          <p:cNvSpPr txBox="1">
            <a:spLocks/>
          </p:cNvSpPr>
          <p:nvPr/>
        </p:nvSpPr>
        <p:spPr>
          <a:xfrm>
            <a:off x="89920" y="6496955"/>
            <a:ext cx="8895053" cy="2775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sr-Latn-ME" sz="1200" baseline="30000" dirty="0" smtClean="0"/>
              <a:t>1</a:t>
            </a:r>
            <a:r>
              <a:rPr lang="sr-Latn-ME" sz="1200" dirty="0" smtClean="0"/>
              <a:t> R</a:t>
            </a:r>
            <a:r>
              <a:rPr lang="en-US" sz="1200" dirty="0" err="1" smtClean="0"/>
              <a:t>ecognition</a:t>
            </a:r>
            <a:r>
              <a:rPr lang="en-US" sz="1200" dirty="0" smtClean="0"/>
              <a:t> </a:t>
            </a:r>
            <a:r>
              <a:rPr lang="en-US" sz="1200" dirty="0"/>
              <a:t>and translation of spoken language into text by computers with the main benefit of </a:t>
            </a:r>
            <a:r>
              <a:rPr lang="en-US" sz="1200" dirty="0" err="1" smtClean="0"/>
              <a:t>searchability</a:t>
            </a:r>
            <a:r>
              <a:rPr lang="sr-Latn-ME" sz="1200" dirty="0" smtClean="0"/>
              <a:t>. Also known as speech to text.</a:t>
            </a:r>
            <a:endParaRPr lang="en-US" sz="1200" dirty="0"/>
          </a:p>
        </p:txBody>
      </p:sp>
    </p:spTree>
    <p:extLst>
      <p:ext uri="{BB962C8B-B14F-4D97-AF65-F5344CB8AC3E}">
        <p14:creationId xmlns:p14="http://schemas.microsoft.com/office/powerpoint/2010/main" val="16230234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4890" y="1105207"/>
            <a:ext cx="8841441" cy="5405006"/>
          </a:xfrm>
        </p:spPr>
        <p:txBody>
          <a:bodyPr>
            <a:normAutofit fontScale="92500" lnSpcReduction="20000"/>
          </a:bodyPr>
          <a:lstStyle/>
          <a:p>
            <a:pPr>
              <a:lnSpc>
                <a:spcPct val="105000"/>
              </a:lnSpc>
              <a:spcBef>
                <a:spcPts val="0"/>
              </a:spcBef>
              <a:spcAft>
                <a:spcPts val="900"/>
              </a:spcAft>
            </a:pPr>
            <a:r>
              <a:rPr lang="en-US" sz="2500" dirty="0" smtClean="0"/>
              <a:t>A</a:t>
            </a:r>
            <a:r>
              <a:rPr lang="sr-Latn-ME" sz="2500" dirty="0" smtClean="0"/>
              <a:t>n</a:t>
            </a:r>
            <a:r>
              <a:rPr lang="en-US" sz="2500" dirty="0" smtClean="0"/>
              <a:t> </a:t>
            </a:r>
            <a:r>
              <a:rPr lang="sr-Latn-ME" sz="2500" dirty="0" smtClean="0"/>
              <a:t>ML</a:t>
            </a:r>
            <a:r>
              <a:rPr lang="en-US" sz="2500" dirty="0" smtClean="0"/>
              <a:t> </a:t>
            </a:r>
            <a:r>
              <a:rPr lang="en-US" sz="2500" dirty="0"/>
              <a:t>model </a:t>
            </a:r>
            <a:r>
              <a:rPr lang="en-US" sz="2500" b="1" dirty="0">
                <a:solidFill>
                  <a:srgbClr val="FF0000"/>
                </a:solidFill>
              </a:rPr>
              <a:t>transforms its input data into meaningful </a:t>
            </a:r>
            <a:r>
              <a:rPr lang="en-US" sz="2500" b="1" dirty="0" smtClean="0">
                <a:solidFill>
                  <a:srgbClr val="FF0000"/>
                </a:solidFill>
              </a:rPr>
              <a:t>outputs</a:t>
            </a:r>
            <a:r>
              <a:rPr lang="sr-Latn-ME" sz="2500" dirty="0" smtClean="0"/>
              <a:t>.</a:t>
            </a:r>
            <a:r>
              <a:rPr lang="en-US" sz="2500" dirty="0" smtClean="0"/>
              <a:t> </a:t>
            </a:r>
            <a:r>
              <a:rPr lang="sr-Latn-ME" sz="2500" dirty="0" smtClean="0"/>
              <a:t>This</a:t>
            </a:r>
            <a:r>
              <a:rPr lang="en-US" sz="2500" dirty="0" smtClean="0"/>
              <a:t> </a:t>
            </a:r>
            <a:r>
              <a:rPr lang="en-US" sz="2500" dirty="0"/>
              <a:t>process </a:t>
            </a:r>
            <a:r>
              <a:rPr lang="sr-Latn-ME" sz="2500" dirty="0" smtClean="0"/>
              <a:t>is </a:t>
            </a:r>
            <a:r>
              <a:rPr lang="en-US" sz="2500" i="1" dirty="0" smtClean="0"/>
              <a:t>learned</a:t>
            </a:r>
            <a:r>
              <a:rPr lang="en-US" sz="2500" dirty="0" smtClean="0"/>
              <a:t> </a:t>
            </a:r>
            <a:r>
              <a:rPr lang="en-US" sz="2500" dirty="0"/>
              <a:t>from exposure to known examples of inputs and outputs. </a:t>
            </a:r>
            <a:endParaRPr lang="sr-Latn-ME" sz="2500" dirty="0" smtClean="0"/>
          </a:p>
          <a:p>
            <a:pPr>
              <a:lnSpc>
                <a:spcPct val="105000"/>
              </a:lnSpc>
              <a:spcBef>
                <a:spcPts val="0"/>
              </a:spcBef>
              <a:spcAft>
                <a:spcPts val="900"/>
              </a:spcAft>
            </a:pPr>
            <a:r>
              <a:rPr lang="sr-Latn-ME" sz="2500" dirty="0" smtClean="0"/>
              <a:t>T</a:t>
            </a:r>
            <a:r>
              <a:rPr lang="en-US" sz="2500" dirty="0" smtClean="0"/>
              <a:t>he </a:t>
            </a:r>
            <a:r>
              <a:rPr lang="en-US" sz="2500" dirty="0"/>
              <a:t>central problem in </a:t>
            </a:r>
            <a:r>
              <a:rPr lang="en-US" sz="2500" dirty="0" smtClean="0"/>
              <a:t>machine</a:t>
            </a:r>
            <a:r>
              <a:rPr lang="sr-Latn-ME" sz="2500" dirty="0" smtClean="0"/>
              <a:t>/deep</a:t>
            </a:r>
            <a:r>
              <a:rPr lang="en-US" sz="2500" dirty="0" smtClean="0"/>
              <a:t> learning </a:t>
            </a:r>
            <a:r>
              <a:rPr lang="en-US" sz="2500" dirty="0"/>
              <a:t>is to meaningfully transform </a:t>
            </a:r>
            <a:r>
              <a:rPr lang="en-US" sz="2500" dirty="0" smtClean="0"/>
              <a:t>data</a:t>
            </a:r>
            <a:r>
              <a:rPr lang="sr-Latn-ME" sz="2500" dirty="0" smtClean="0"/>
              <a:t>, i.e.,</a:t>
            </a:r>
            <a:r>
              <a:rPr lang="en-US" sz="2500" dirty="0" smtClean="0"/>
              <a:t> </a:t>
            </a:r>
            <a:r>
              <a:rPr lang="en-US" sz="2500" dirty="0"/>
              <a:t>to learn useful </a:t>
            </a:r>
            <a:r>
              <a:rPr lang="en-US" sz="2500" b="1" dirty="0">
                <a:solidFill>
                  <a:srgbClr val="FF0000"/>
                </a:solidFill>
              </a:rPr>
              <a:t>representations</a:t>
            </a:r>
            <a:r>
              <a:rPr lang="en-US" sz="2500" dirty="0"/>
              <a:t> of the input </a:t>
            </a:r>
            <a:r>
              <a:rPr lang="en-US" sz="2500" dirty="0" smtClean="0"/>
              <a:t>data</a:t>
            </a:r>
            <a:r>
              <a:rPr lang="sr-Latn-ME" sz="2500" dirty="0"/>
              <a:t> </a:t>
            </a:r>
            <a:r>
              <a:rPr lang="sr-Latn-ME" sz="2500" dirty="0" smtClean="0"/>
              <a:t>- </a:t>
            </a:r>
            <a:r>
              <a:rPr lang="en-US" sz="2500" dirty="0" smtClean="0"/>
              <a:t>representations </a:t>
            </a:r>
            <a:r>
              <a:rPr lang="en-US" sz="2500" dirty="0"/>
              <a:t>that get us closer to the expected output.</a:t>
            </a:r>
            <a:endParaRPr lang="sr-Latn-ME" sz="2500" dirty="0" smtClean="0"/>
          </a:p>
          <a:p>
            <a:pPr>
              <a:lnSpc>
                <a:spcPct val="105000"/>
              </a:lnSpc>
              <a:spcBef>
                <a:spcPts val="0"/>
              </a:spcBef>
              <a:spcAft>
                <a:spcPts val="900"/>
              </a:spcAft>
            </a:pPr>
            <a:r>
              <a:rPr lang="sr-Latn-ME" sz="2500" dirty="0" smtClean="0"/>
              <a:t>What’s a representation? Basically, </a:t>
            </a:r>
            <a:r>
              <a:rPr lang="en-US" sz="2500" dirty="0" smtClean="0"/>
              <a:t>it’s </a:t>
            </a:r>
            <a:r>
              <a:rPr lang="en-US" sz="2500" dirty="0"/>
              <a:t>a different way to look at </a:t>
            </a:r>
            <a:r>
              <a:rPr lang="en-US" sz="2500" dirty="0" smtClean="0"/>
              <a:t>data</a:t>
            </a:r>
            <a:r>
              <a:rPr lang="sr-Latn-ME" sz="2500" dirty="0" smtClean="0"/>
              <a:t> - </a:t>
            </a:r>
            <a:r>
              <a:rPr lang="en-US" sz="2500" dirty="0" smtClean="0"/>
              <a:t>to </a:t>
            </a:r>
            <a:r>
              <a:rPr lang="en-US" sz="2500" dirty="0"/>
              <a:t>represent or encode data</a:t>
            </a:r>
            <a:r>
              <a:rPr lang="en-US" sz="2500" dirty="0" smtClean="0"/>
              <a:t>.</a:t>
            </a:r>
            <a:endParaRPr lang="sr-Latn-ME" sz="2500" dirty="0" smtClean="0"/>
          </a:p>
          <a:p>
            <a:pPr>
              <a:lnSpc>
                <a:spcPct val="105000"/>
              </a:lnSpc>
              <a:spcBef>
                <a:spcPts val="0"/>
              </a:spcBef>
              <a:spcAft>
                <a:spcPts val="900"/>
              </a:spcAft>
            </a:pPr>
            <a:r>
              <a:rPr lang="en-US" sz="2500" dirty="0"/>
              <a:t>For instance, a color image can be encoded in the RGB </a:t>
            </a:r>
            <a:r>
              <a:rPr lang="en-US" sz="2500" dirty="0" smtClean="0"/>
              <a:t>or the </a:t>
            </a:r>
            <a:r>
              <a:rPr lang="en-US" sz="2500" dirty="0"/>
              <a:t>HSV </a:t>
            </a:r>
            <a:r>
              <a:rPr lang="en-US" sz="2500" dirty="0" smtClean="0"/>
              <a:t>format</a:t>
            </a:r>
            <a:r>
              <a:rPr lang="sr-Latn-ME" sz="2500" dirty="0" smtClean="0"/>
              <a:t> - </a:t>
            </a:r>
            <a:r>
              <a:rPr lang="en-US" sz="2500" dirty="0" smtClean="0"/>
              <a:t>these </a:t>
            </a:r>
            <a:r>
              <a:rPr lang="en-US" sz="2500" dirty="0"/>
              <a:t>are two different representations of the same data. Some tasks </a:t>
            </a:r>
            <a:r>
              <a:rPr lang="sr-Latn-ME" sz="2500" dirty="0" smtClean="0"/>
              <a:t>are</a:t>
            </a:r>
            <a:r>
              <a:rPr lang="en-US" sz="2500" dirty="0" smtClean="0"/>
              <a:t> </a:t>
            </a:r>
            <a:r>
              <a:rPr lang="sr-Latn-ME" sz="2500" dirty="0" smtClean="0"/>
              <a:t>much simpler</a:t>
            </a:r>
            <a:r>
              <a:rPr lang="en-US" sz="2500" dirty="0" smtClean="0"/>
              <a:t> </a:t>
            </a:r>
            <a:r>
              <a:rPr lang="en-US" sz="2500" dirty="0"/>
              <a:t>with one representation </a:t>
            </a:r>
            <a:r>
              <a:rPr lang="sr-Latn-ME" sz="2500" dirty="0" smtClean="0"/>
              <a:t>than</a:t>
            </a:r>
            <a:r>
              <a:rPr lang="en-US" sz="2500" dirty="0" smtClean="0"/>
              <a:t> </a:t>
            </a:r>
            <a:r>
              <a:rPr lang="en-US" sz="2500" dirty="0"/>
              <a:t>with another. For example, </a:t>
            </a:r>
            <a:r>
              <a:rPr lang="en-US" sz="2500" dirty="0" smtClean="0"/>
              <a:t>task </a:t>
            </a:r>
            <a:r>
              <a:rPr lang="en-US" sz="2500" dirty="0"/>
              <a:t>“select all red pixels in the image” is simpler in </a:t>
            </a:r>
            <a:r>
              <a:rPr lang="en-US" sz="2500" dirty="0" smtClean="0"/>
              <a:t>RGB, </a:t>
            </a:r>
            <a:r>
              <a:rPr lang="en-US" sz="2500" dirty="0"/>
              <a:t>whereas “make the image less saturated” is simpler in </a:t>
            </a:r>
            <a:r>
              <a:rPr lang="en-US" sz="2500" dirty="0" smtClean="0"/>
              <a:t>HSV. </a:t>
            </a:r>
            <a:endParaRPr lang="sr-Latn-ME" sz="2500" dirty="0" smtClean="0"/>
          </a:p>
          <a:p>
            <a:pPr>
              <a:lnSpc>
                <a:spcPct val="105000"/>
              </a:lnSpc>
              <a:spcBef>
                <a:spcPts val="0"/>
              </a:spcBef>
              <a:spcAft>
                <a:spcPts val="900"/>
              </a:spcAft>
            </a:pPr>
            <a:r>
              <a:rPr lang="sr-Latn-ME" sz="2500" dirty="0" smtClean="0"/>
              <a:t>ML</a:t>
            </a:r>
            <a:r>
              <a:rPr lang="en-US" sz="2500" dirty="0" smtClean="0"/>
              <a:t> </a:t>
            </a:r>
            <a:r>
              <a:rPr lang="en-US" sz="2500" dirty="0"/>
              <a:t>models are all about finding appropriate representations for their input </a:t>
            </a:r>
            <a:r>
              <a:rPr lang="en-US" sz="2500" dirty="0" smtClean="0"/>
              <a:t>data</a:t>
            </a:r>
            <a:r>
              <a:rPr lang="sr-Latn-ME" sz="2500" dirty="0" smtClean="0"/>
              <a:t> - </a:t>
            </a:r>
            <a:r>
              <a:rPr lang="en-US" sz="2500" dirty="0" smtClean="0"/>
              <a:t>transformations </a:t>
            </a:r>
            <a:r>
              <a:rPr lang="en-US" sz="2500" dirty="0"/>
              <a:t>of the data that make </a:t>
            </a:r>
            <a:r>
              <a:rPr lang="sr-Latn-ME" sz="2500" dirty="0" smtClean="0"/>
              <a:t>them</a:t>
            </a:r>
            <a:r>
              <a:rPr lang="en-US" sz="2500" dirty="0" smtClean="0"/>
              <a:t> </a:t>
            </a:r>
            <a:r>
              <a:rPr lang="en-US" sz="2500" dirty="0"/>
              <a:t>more amenable to the task at hand.</a:t>
            </a:r>
            <a:endParaRPr lang="sr-Latn-ME" sz="2500" dirty="0" smtClean="0"/>
          </a:p>
        </p:txBody>
      </p:sp>
      <p:sp>
        <p:nvSpPr>
          <p:cNvPr id="5" name="Title 1"/>
          <p:cNvSpPr>
            <a:spLocks noGrp="1"/>
          </p:cNvSpPr>
          <p:nvPr>
            <p:ph type="title"/>
          </p:nvPr>
        </p:nvSpPr>
        <p:spPr>
          <a:xfrm>
            <a:off x="214994" y="278038"/>
            <a:ext cx="8841441" cy="734331"/>
          </a:xfrm>
        </p:spPr>
        <p:txBody>
          <a:bodyPr>
            <a:noAutofit/>
          </a:bodyPr>
          <a:lstStyle/>
          <a:p>
            <a:r>
              <a:rPr lang="en-US" sz="3700" dirty="0"/>
              <a:t>Learning rules and representations from data</a:t>
            </a:r>
          </a:p>
        </p:txBody>
      </p:sp>
    </p:spTree>
    <p:extLst>
      <p:ext uri="{BB962C8B-B14F-4D97-AF65-F5344CB8AC3E}">
        <p14:creationId xmlns:p14="http://schemas.microsoft.com/office/powerpoint/2010/main" val="11325065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306" y="3756124"/>
            <a:ext cx="8553226" cy="1830486"/>
          </a:xfrm>
          <a:solidFill>
            <a:schemeClr val="accent4">
              <a:lumMod val="40000"/>
              <a:lumOff val="60000"/>
            </a:schemeClr>
          </a:solidFill>
        </p:spPr>
        <p:txBody>
          <a:bodyPr>
            <a:noAutofit/>
          </a:bodyPr>
          <a:lstStyle/>
          <a:p>
            <a:pPr>
              <a:lnSpc>
                <a:spcPct val="100000"/>
              </a:lnSpc>
              <a:spcBef>
                <a:spcPts val="0"/>
              </a:spcBef>
              <a:spcAft>
                <a:spcPts val="600"/>
              </a:spcAft>
            </a:pPr>
            <a:r>
              <a:rPr lang="en-US" sz="2400" b="1" dirty="0">
                <a:solidFill>
                  <a:srgbClr val="0070C0"/>
                </a:solidFill>
              </a:rPr>
              <a:t>The inputs </a:t>
            </a:r>
            <a:r>
              <a:rPr lang="en-US" sz="2400" dirty="0"/>
              <a:t>are the coordinates of our points. </a:t>
            </a:r>
          </a:p>
          <a:p>
            <a:pPr>
              <a:lnSpc>
                <a:spcPct val="100000"/>
              </a:lnSpc>
              <a:spcBef>
                <a:spcPts val="0"/>
              </a:spcBef>
              <a:spcAft>
                <a:spcPts val="600"/>
              </a:spcAft>
            </a:pPr>
            <a:r>
              <a:rPr lang="en-US" sz="2400" b="1" dirty="0">
                <a:solidFill>
                  <a:srgbClr val="0070C0"/>
                </a:solidFill>
              </a:rPr>
              <a:t>The expected outputs</a:t>
            </a:r>
            <a:r>
              <a:rPr lang="en-US" sz="2400" dirty="0"/>
              <a:t> are the colors of our points. </a:t>
            </a:r>
          </a:p>
          <a:p>
            <a:pPr>
              <a:lnSpc>
                <a:spcPct val="100000"/>
              </a:lnSpc>
              <a:spcBef>
                <a:spcPts val="0"/>
              </a:spcBef>
              <a:spcAft>
                <a:spcPts val="600"/>
              </a:spcAft>
            </a:pPr>
            <a:r>
              <a:rPr lang="en-US" sz="2400" b="1" dirty="0">
                <a:solidFill>
                  <a:srgbClr val="0070C0"/>
                </a:solidFill>
              </a:rPr>
              <a:t>A way to measure whether our algorithm is doing a good job</a:t>
            </a:r>
            <a:r>
              <a:rPr lang="en-US" sz="2400" dirty="0"/>
              <a:t> could </a:t>
            </a:r>
            <a:r>
              <a:rPr lang="en-US" sz="2400" dirty="0" smtClean="0"/>
              <a:t>be </a:t>
            </a:r>
            <a:r>
              <a:rPr lang="en-US" sz="2400" dirty="0"/>
              <a:t>the percentage of points </a:t>
            </a:r>
            <a:r>
              <a:rPr lang="en-US" sz="2400" dirty="0" smtClean="0"/>
              <a:t>correctly </a:t>
            </a:r>
            <a:r>
              <a:rPr lang="en-US" sz="2400" dirty="0"/>
              <a:t>classified. </a:t>
            </a:r>
          </a:p>
        </p:txBody>
      </p:sp>
      <p:sp>
        <p:nvSpPr>
          <p:cNvPr id="5" name="Title 1"/>
          <p:cNvSpPr>
            <a:spLocks noGrp="1"/>
          </p:cNvSpPr>
          <p:nvPr>
            <p:ph type="title"/>
          </p:nvPr>
        </p:nvSpPr>
        <p:spPr>
          <a:xfrm>
            <a:off x="313151" y="278038"/>
            <a:ext cx="8743284" cy="734331"/>
          </a:xfrm>
        </p:spPr>
        <p:txBody>
          <a:bodyPr>
            <a:noAutofit/>
          </a:bodyPr>
          <a:lstStyle/>
          <a:p>
            <a:r>
              <a:rPr lang="sr-Latn-ME" dirty="0" smtClean="0"/>
              <a:t>R</a:t>
            </a:r>
            <a:r>
              <a:rPr lang="en-US" dirty="0" err="1" smtClean="0"/>
              <a:t>epresentations</a:t>
            </a:r>
            <a:r>
              <a:rPr lang="en-US" dirty="0" smtClean="0"/>
              <a:t> </a:t>
            </a:r>
            <a:r>
              <a:rPr lang="sr-Latn-ME" dirty="0" smtClean="0"/>
              <a:t>of</a:t>
            </a:r>
            <a:r>
              <a:rPr lang="en-US" dirty="0" smtClean="0"/>
              <a:t> data</a:t>
            </a:r>
            <a:r>
              <a:rPr lang="sr-Latn-ME" dirty="0" smtClean="0"/>
              <a:t> - Example</a:t>
            </a:r>
            <a:endParaRPr lang="en-US" dirty="0"/>
          </a:p>
        </p:txBody>
      </p:sp>
      <p:pic>
        <p:nvPicPr>
          <p:cNvPr id="4" name="Picture 3" descr="https://drek4537l1klr.cloudfront.net/chollet2/Figures/01-03.png"/>
          <p:cNvPicPr/>
          <p:nvPr/>
        </p:nvPicPr>
        <p:blipFill>
          <a:blip r:embed="rId2">
            <a:extLst>
              <a:ext uri="{28A0092B-C50C-407E-A947-70E740481C1C}">
                <a14:useLocalDpi xmlns:a14="http://schemas.microsoft.com/office/drawing/2010/main" val="0"/>
              </a:ext>
            </a:extLst>
          </a:blip>
          <a:srcRect/>
          <a:stretch>
            <a:fillRect/>
          </a:stretch>
        </p:blipFill>
        <p:spPr bwMode="auto">
          <a:xfrm>
            <a:off x="361902" y="1246134"/>
            <a:ext cx="2055622" cy="2284520"/>
          </a:xfrm>
          <a:prstGeom prst="rect">
            <a:avLst/>
          </a:prstGeom>
          <a:noFill/>
          <a:ln>
            <a:noFill/>
          </a:ln>
        </p:spPr>
      </p:pic>
      <p:sp>
        <p:nvSpPr>
          <p:cNvPr id="6" name="Content Placeholder 2"/>
          <p:cNvSpPr txBox="1">
            <a:spLocks/>
          </p:cNvSpPr>
          <p:nvPr/>
        </p:nvSpPr>
        <p:spPr>
          <a:xfrm>
            <a:off x="2743200" y="2285793"/>
            <a:ext cx="6175332" cy="115886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sr-Latn-ME" sz="2400" dirty="0" smtClean="0"/>
              <a:t>W</a:t>
            </a:r>
            <a:r>
              <a:rPr lang="en-US" sz="2400" dirty="0" smtClean="0"/>
              <a:t>e </a:t>
            </a:r>
            <a:r>
              <a:rPr lang="en-US" sz="2400" dirty="0"/>
              <a:t>want to develop an algorithm that can take the coordinates (x, y) of a point and output whether that point is likely to be black or </a:t>
            </a:r>
            <a:r>
              <a:rPr lang="en-US" sz="2400" dirty="0" smtClean="0"/>
              <a:t>white.</a:t>
            </a:r>
            <a:endParaRPr lang="en-US" sz="2400" dirty="0"/>
          </a:p>
        </p:txBody>
      </p:sp>
      <p:sp>
        <p:nvSpPr>
          <p:cNvPr id="7" name="Content Placeholder 2"/>
          <p:cNvSpPr txBox="1">
            <a:spLocks/>
          </p:cNvSpPr>
          <p:nvPr/>
        </p:nvSpPr>
        <p:spPr>
          <a:xfrm>
            <a:off x="361902" y="5824604"/>
            <a:ext cx="8556630" cy="826717"/>
          </a:xfrm>
          <a:prstGeom prst="rect">
            <a:avLst/>
          </a:prstGeom>
          <a:solidFill>
            <a:schemeClr val="accent6">
              <a:lumMod val="20000"/>
              <a:lumOff val="80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400" dirty="0"/>
              <a:t>What we need here is a </a:t>
            </a:r>
            <a:r>
              <a:rPr lang="en-US" sz="2400" dirty="0">
                <a:solidFill>
                  <a:srgbClr val="FF0000"/>
                </a:solidFill>
              </a:rPr>
              <a:t>new representation </a:t>
            </a:r>
            <a:r>
              <a:rPr lang="en-US" sz="2400" dirty="0"/>
              <a:t>of our data that cleanly separates the white points from the black </a:t>
            </a:r>
            <a:r>
              <a:rPr lang="sr-Latn-ME" sz="2400" dirty="0" smtClean="0"/>
              <a:t>ones.</a:t>
            </a:r>
            <a:endParaRPr lang="en-US" sz="2400" dirty="0"/>
          </a:p>
        </p:txBody>
      </p:sp>
    </p:spTree>
    <p:extLst>
      <p:ext uri="{BB962C8B-B14F-4D97-AF65-F5344CB8AC3E}">
        <p14:creationId xmlns:p14="http://schemas.microsoft.com/office/powerpoint/2010/main" val="17072936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13151" y="278038"/>
            <a:ext cx="8743284" cy="734331"/>
          </a:xfrm>
        </p:spPr>
        <p:txBody>
          <a:bodyPr>
            <a:noAutofit/>
          </a:bodyPr>
          <a:lstStyle/>
          <a:p>
            <a:r>
              <a:rPr lang="sr-Latn-ME" dirty="0" smtClean="0"/>
              <a:t>R</a:t>
            </a:r>
            <a:r>
              <a:rPr lang="en-US" dirty="0" err="1" smtClean="0"/>
              <a:t>epresentations</a:t>
            </a:r>
            <a:r>
              <a:rPr lang="en-US" dirty="0" smtClean="0"/>
              <a:t> </a:t>
            </a:r>
            <a:r>
              <a:rPr lang="sr-Latn-ME" dirty="0" smtClean="0"/>
              <a:t>of</a:t>
            </a:r>
            <a:r>
              <a:rPr lang="en-US" dirty="0" smtClean="0"/>
              <a:t> data</a:t>
            </a:r>
            <a:r>
              <a:rPr lang="sr-Latn-ME" dirty="0" smtClean="0"/>
              <a:t> - Example</a:t>
            </a:r>
            <a:endParaRPr lang="en-US" dirty="0"/>
          </a:p>
        </p:txBody>
      </p:sp>
      <p:pic>
        <p:nvPicPr>
          <p:cNvPr id="8" name="Picture 7" descr="https://drek4537l1klr.cloudfront.net/chollet2/Figures/01-04.png"/>
          <p:cNvPicPr>
            <a:picLocks noChangeAspect="1"/>
          </p:cNvPicPr>
          <p:nvPr/>
        </p:nvPicPr>
        <p:blipFill rotWithShape="1">
          <a:blip r:embed="rId2">
            <a:extLst>
              <a:ext uri="{28A0092B-C50C-407E-A947-70E740481C1C}">
                <a14:useLocalDpi xmlns:a14="http://schemas.microsoft.com/office/drawing/2010/main" val="0"/>
              </a:ext>
            </a:extLst>
          </a:blip>
          <a:srcRect r="76396"/>
          <a:stretch/>
        </p:blipFill>
        <p:spPr bwMode="auto">
          <a:xfrm>
            <a:off x="467390" y="1210775"/>
            <a:ext cx="1925082" cy="2559672"/>
          </a:xfrm>
          <a:prstGeom prst="rect">
            <a:avLst/>
          </a:prstGeom>
          <a:noFill/>
          <a:ln>
            <a:noFill/>
          </a:ln>
        </p:spPr>
      </p:pic>
      <p:pic>
        <p:nvPicPr>
          <p:cNvPr id="9" name="Picture 8" descr="https://drek4537l1klr.cloudfront.net/chollet2/Figures/01-04.png"/>
          <p:cNvPicPr>
            <a:picLocks noChangeAspect="1"/>
          </p:cNvPicPr>
          <p:nvPr/>
        </p:nvPicPr>
        <p:blipFill rotWithShape="1">
          <a:blip r:embed="rId2">
            <a:extLst>
              <a:ext uri="{28A0092B-C50C-407E-A947-70E740481C1C}">
                <a14:useLocalDpi xmlns:a14="http://schemas.microsoft.com/office/drawing/2010/main" val="0"/>
              </a:ext>
            </a:extLst>
          </a:blip>
          <a:srcRect l="71907"/>
          <a:stretch/>
        </p:blipFill>
        <p:spPr bwMode="auto">
          <a:xfrm>
            <a:off x="6196888" y="1210775"/>
            <a:ext cx="2338895" cy="2612905"/>
          </a:xfrm>
          <a:prstGeom prst="rect">
            <a:avLst/>
          </a:prstGeom>
          <a:noFill/>
          <a:ln>
            <a:noFill/>
          </a:ln>
        </p:spPr>
      </p:pic>
      <p:pic>
        <p:nvPicPr>
          <p:cNvPr id="10" name="Picture 9" descr="https://drek4537l1klr.cloudfront.net/chollet2/Figures/01-04.png"/>
          <p:cNvPicPr>
            <a:picLocks noChangeAspect="1"/>
          </p:cNvPicPr>
          <p:nvPr/>
        </p:nvPicPr>
        <p:blipFill rotWithShape="1">
          <a:blip r:embed="rId2">
            <a:extLst>
              <a:ext uri="{28A0092B-C50C-407E-A947-70E740481C1C}">
                <a14:useLocalDpi xmlns:a14="http://schemas.microsoft.com/office/drawing/2010/main" val="0"/>
              </a:ext>
            </a:extLst>
          </a:blip>
          <a:srcRect l="34057" r="37090"/>
          <a:stretch/>
        </p:blipFill>
        <p:spPr bwMode="auto">
          <a:xfrm>
            <a:off x="3090062" y="1210775"/>
            <a:ext cx="2402180" cy="2612905"/>
          </a:xfrm>
          <a:prstGeom prst="rect">
            <a:avLst/>
          </a:prstGeom>
          <a:noFill/>
          <a:ln>
            <a:noFill/>
          </a:ln>
        </p:spPr>
      </p:pic>
      <p:sp>
        <p:nvSpPr>
          <p:cNvPr id="6" name="Content Placeholder 2"/>
          <p:cNvSpPr>
            <a:spLocks noGrp="1"/>
          </p:cNvSpPr>
          <p:nvPr>
            <p:ph idx="1"/>
          </p:nvPr>
        </p:nvSpPr>
        <p:spPr>
          <a:xfrm>
            <a:off x="139838" y="4010682"/>
            <a:ext cx="8841441" cy="2847318"/>
          </a:xfrm>
        </p:spPr>
        <p:txBody>
          <a:bodyPr>
            <a:normAutofit fontScale="92500" lnSpcReduction="20000"/>
          </a:bodyPr>
          <a:lstStyle/>
          <a:p>
            <a:pPr>
              <a:lnSpc>
                <a:spcPct val="110000"/>
              </a:lnSpc>
              <a:spcBef>
                <a:spcPts val="0"/>
              </a:spcBef>
              <a:spcAft>
                <a:spcPts val="600"/>
              </a:spcAft>
            </a:pPr>
            <a:r>
              <a:rPr lang="en-US" sz="2500" dirty="0"/>
              <a:t>One transformation we could </a:t>
            </a:r>
            <a:r>
              <a:rPr lang="en-US" sz="2500" dirty="0" smtClean="0"/>
              <a:t>use is </a:t>
            </a:r>
            <a:r>
              <a:rPr lang="en-US" sz="2500" dirty="0"/>
              <a:t>a </a:t>
            </a:r>
            <a:r>
              <a:rPr lang="en-US" sz="2500" dirty="0">
                <a:solidFill>
                  <a:srgbClr val="FF0000"/>
                </a:solidFill>
              </a:rPr>
              <a:t>coordinate </a:t>
            </a:r>
            <a:r>
              <a:rPr lang="en-US" sz="2500" dirty="0" smtClean="0">
                <a:solidFill>
                  <a:srgbClr val="FF0000"/>
                </a:solidFill>
              </a:rPr>
              <a:t>change</a:t>
            </a:r>
            <a:r>
              <a:rPr lang="en-US" sz="2500" dirty="0" smtClean="0"/>
              <a:t>.</a:t>
            </a:r>
          </a:p>
          <a:p>
            <a:pPr>
              <a:lnSpc>
                <a:spcPct val="110000"/>
              </a:lnSpc>
              <a:spcBef>
                <a:spcPts val="0"/>
              </a:spcBef>
              <a:spcAft>
                <a:spcPts val="600"/>
              </a:spcAft>
            </a:pPr>
            <a:r>
              <a:rPr lang="en-US" sz="2500" dirty="0" smtClean="0"/>
              <a:t>The </a:t>
            </a:r>
            <a:r>
              <a:rPr lang="en-US" sz="2500" dirty="0"/>
              <a:t>coordinates of our </a:t>
            </a:r>
            <a:r>
              <a:rPr lang="en-US" sz="2500" dirty="0"/>
              <a:t>points </a:t>
            </a:r>
            <a:r>
              <a:rPr lang="en-US" sz="2500" dirty="0" smtClean="0"/>
              <a:t>in </a:t>
            </a:r>
            <a:r>
              <a:rPr lang="en-US" sz="2500" dirty="0"/>
              <a:t>the new coordinate </a:t>
            </a:r>
            <a:r>
              <a:rPr lang="en-US" sz="2500" dirty="0" smtClean="0"/>
              <a:t>system </a:t>
            </a:r>
            <a:r>
              <a:rPr lang="en-US" sz="2500" dirty="0" smtClean="0"/>
              <a:t>represent </a:t>
            </a:r>
            <a:r>
              <a:rPr lang="en-US" sz="2500" dirty="0">
                <a:solidFill>
                  <a:srgbClr val="FF0000"/>
                </a:solidFill>
              </a:rPr>
              <a:t>a new representation of our data</a:t>
            </a:r>
            <a:r>
              <a:rPr lang="en-US" sz="2500" dirty="0" smtClean="0"/>
              <a:t>.</a:t>
            </a:r>
          </a:p>
          <a:p>
            <a:pPr>
              <a:lnSpc>
                <a:spcPct val="110000"/>
              </a:lnSpc>
              <a:spcBef>
                <a:spcPts val="0"/>
              </a:spcBef>
              <a:spcAft>
                <a:spcPts val="600"/>
              </a:spcAft>
            </a:pPr>
            <a:r>
              <a:rPr lang="en-US" sz="2500" dirty="0" smtClean="0"/>
              <a:t>With </a:t>
            </a:r>
            <a:r>
              <a:rPr lang="en-US" sz="2500" dirty="0"/>
              <a:t>this representation, the black/white classification problem can be expressed as a simple rule: </a:t>
            </a:r>
            <a:r>
              <a:rPr lang="en-US" sz="2500" dirty="0" smtClean="0">
                <a:solidFill>
                  <a:srgbClr val="0070C0"/>
                </a:solidFill>
              </a:rPr>
              <a:t>"Black </a:t>
            </a:r>
            <a:r>
              <a:rPr lang="en-US" sz="2500" dirty="0">
                <a:solidFill>
                  <a:srgbClr val="0070C0"/>
                </a:solidFill>
              </a:rPr>
              <a:t>points are such that x &gt; </a:t>
            </a:r>
            <a:r>
              <a:rPr lang="en-US" sz="2500" dirty="0" smtClean="0">
                <a:solidFill>
                  <a:srgbClr val="0070C0"/>
                </a:solidFill>
              </a:rPr>
              <a:t>0 and white points </a:t>
            </a:r>
            <a:r>
              <a:rPr lang="en-US" sz="2500" dirty="0">
                <a:solidFill>
                  <a:srgbClr val="0070C0"/>
                </a:solidFill>
              </a:rPr>
              <a:t>are such that x &lt; </a:t>
            </a:r>
            <a:r>
              <a:rPr lang="en-US" sz="2500" dirty="0" smtClean="0">
                <a:solidFill>
                  <a:srgbClr val="0070C0"/>
                </a:solidFill>
              </a:rPr>
              <a:t>0"</a:t>
            </a:r>
            <a:r>
              <a:rPr lang="en-US" sz="2500" dirty="0" smtClean="0"/>
              <a:t>.</a:t>
            </a:r>
            <a:endParaRPr lang="en-US" sz="2500" dirty="0" smtClean="0"/>
          </a:p>
          <a:p>
            <a:pPr>
              <a:lnSpc>
                <a:spcPct val="110000"/>
              </a:lnSpc>
              <a:spcBef>
                <a:spcPts val="0"/>
              </a:spcBef>
              <a:spcAft>
                <a:spcPts val="600"/>
              </a:spcAft>
            </a:pPr>
            <a:r>
              <a:rPr lang="en-US" sz="2500" dirty="0" smtClean="0"/>
              <a:t>This </a:t>
            </a:r>
            <a:r>
              <a:rPr lang="en-US" sz="2500" dirty="0"/>
              <a:t>new representation, combined with this simple rule, neatly solves the classification problem.</a:t>
            </a:r>
            <a:endParaRPr lang="sr-Latn-ME" sz="2500" dirty="0"/>
          </a:p>
        </p:txBody>
      </p:sp>
    </p:spTree>
    <p:extLst>
      <p:ext uri="{BB962C8B-B14F-4D97-AF65-F5344CB8AC3E}">
        <p14:creationId xmlns:p14="http://schemas.microsoft.com/office/powerpoint/2010/main" val="546886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13151" y="278038"/>
            <a:ext cx="8743284" cy="734331"/>
          </a:xfrm>
        </p:spPr>
        <p:txBody>
          <a:bodyPr>
            <a:noAutofit/>
          </a:bodyPr>
          <a:lstStyle/>
          <a:p>
            <a:r>
              <a:rPr lang="en-US" dirty="0" smtClean="0"/>
              <a:t>Useful representations </a:t>
            </a:r>
            <a:r>
              <a:rPr lang="sr-Latn-ME" dirty="0" smtClean="0"/>
              <a:t>of</a:t>
            </a:r>
            <a:r>
              <a:rPr lang="en-US" dirty="0" smtClean="0"/>
              <a:t> data</a:t>
            </a:r>
            <a:endParaRPr lang="en-US" dirty="0"/>
          </a:p>
        </p:txBody>
      </p:sp>
      <p:sp>
        <p:nvSpPr>
          <p:cNvPr id="6" name="Content Placeholder 2"/>
          <p:cNvSpPr>
            <a:spLocks noGrp="1"/>
          </p:cNvSpPr>
          <p:nvPr>
            <p:ph idx="1"/>
          </p:nvPr>
        </p:nvSpPr>
        <p:spPr>
          <a:xfrm>
            <a:off x="189942" y="1042216"/>
            <a:ext cx="8841441" cy="2847318"/>
          </a:xfrm>
        </p:spPr>
        <p:txBody>
          <a:bodyPr>
            <a:noAutofit/>
          </a:bodyPr>
          <a:lstStyle/>
          <a:p>
            <a:pPr>
              <a:lnSpc>
                <a:spcPct val="85000"/>
              </a:lnSpc>
              <a:spcBef>
                <a:spcPts val="0"/>
              </a:spcBef>
              <a:spcAft>
                <a:spcPts val="600"/>
              </a:spcAft>
            </a:pPr>
            <a:r>
              <a:rPr lang="en-US" sz="2200" dirty="0"/>
              <a:t>In this </a:t>
            </a:r>
            <a:r>
              <a:rPr lang="en-US" sz="2200" dirty="0" smtClean="0"/>
              <a:t>case, </a:t>
            </a:r>
            <a:r>
              <a:rPr lang="en-US" sz="2200" dirty="0"/>
              <a:t>we defined the coordinate change by hand: we used our human intelligence to come up with our own appropriate representation of the data. </a:t>
            </a:r>
            <a:endParaRPr lang="en-US" sz="2200" dirty="0" smtClean="0"/>
          </a:p>
          <a:p>
            <a:pPr>
              <a:lnSpc>
                <a:spcPct val="85000"/>
              </a:lnSpc>
              <a:spcBef>
                <a:spcPts val="0"/>
              </a:spcBef>
              <a:spcAft>
                <a:spcPts val="600"/>
              </a:spcAft>
            </a:pPr>
            <a:r>
              <a:rPr lang="en-US" sz="2200" dirty="0" smtClean="0"/>
              <a:t>This </a:t>
            </a:r>
            <a:r>
              <a:rPr lang="en-US" sz="2200" dirty="0"/>
              <a:t>is fine for such an extremely simple problem, but could you do the same if the task were to classify images of handwritten digits? Could you write down explicit, computer-executable image transformations that would </a:t>
            </a:r>
            <a:r>
              <a:rPr lang="en-US" sz="2200" dirty="0" smtClean="0"/>
              <a:t>emphasize </a:t>
            </a:r>
            <a:r>
              <a:rPr lang="en-US" sz="2200" dirty="0"/>
              <a:t>the difference between a 6 and an 8, between a 1 and a 7, across all kinds of different handwriting?</a:t>
            </a:r>
            <a:endParaRPr lang="sr-Latn-ME" sz="2200" dirty="0"/>
          </a:p>
        </p:txBody>
      </p:sp>
      <p:pic>
        <p:nvPicPr>
          <p:cNvPr id="1030" name="Picture 6" descr="https://www.researchgate.net/profile/Kp-Unnikrishnan/publication/331986684/figure/fig8/AS:740551485837312@1553572641157/Misclassified-MNIST-images-using-3-model-majority-vote-from-CapsNets-trained-using_W640.jpg"/>
          <p:cNvPicPr>
            <a:picLocks noChangeAspect="1" noChangeArrowheads="1"/>
          </p:cNvPicPr>
          <p:nvPr/>
        </p:nvPicPr>
        <p:blipFill rotWithShape="1">
          <a:blip r:embed="rId2">
            <a:extLst>
              <a:ext uri="{28A0092B-C50C-407E-A947-70E740481C1C}">
                <a14:useLocalDpi xmlns:a14="http://schemas.microsoft.com/office/drawing/2010/main" val="0"/>
              </a:ext>
            </a:extLst>
          </a:blip>
          <a:srcRect t="7448"/>
          <a:stretch/>
        </p:blipFill>
        <p:spPr bwMode="auto">
          <a:xfrm>
            <a:off x="95418" y="3625002"/>
            <a:ext cx="5148590" cy="2680389"/>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2"/>
          <p:cNvSpPr txBox="1">
            <a:spLocks/>
          </p:cNvSpPr>
          <p:nvPr/>
        </p:nvSpPr>
        <p:spPr>
          <a:xfrm>
            <a:off x="586439" y="6292256"/>
            <a:ext cx="4166548" cy="360128"/>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en-US" sz="1800" dirty="0" smtClean="0"/>
              <a:t>MNIST database – some complicated digits</a:t>
            </a:r>
            <a:endParaRPr lang="en-US" sz="1800" dirty="0"/>
          </a:p>
        </p:txBody>
      </p:sp>
      <p:sp>
        <p:nvSpPr>
          <p:cNvPr id="12" name="Rectangle 11"/>
          <p:cNvSpPr/>
          <p:nvPr/>
        </p:nvSpPr>
        <p:spPr>
          <a:xfrm>
            <a:off x="5362385" y="3720423"/>
            <a:ext cx="3776749" cy="3133165"/>
          </a:xfrm>
          <a:prstGeom prst="rect">
            <a:avLst/>
          </a:prstGeom>
          <a:solidFill>
            <a:schemeClr val="accent1">
              <a:lumMod val="40000"/>
              <a:lumOff val="60000"/>
            </a:schemeClr>
          </a:solidFill>
        </p:spPr>
        <p:txBody>
          <a:bodyPr wrap="square">
            <a:spAutoFit/>
          </a:bodyPr>
          <a:lstStyle/>
          <a:p>
            <a:pPr algn="just">
              <a:lnSpc>
                <a:spcPct val="95000"/>
              </a:lnSpc>
            </a:pPr>
            <a:r>
              <a:rPr lang="en-US" sz="1600" dirty="0">
                <a:latin typeface="Calibri" panose="020F0502020204030204" pitchFamily="34" charset="0"/>
                <a:ea typeface="Calibri" panose="020F0502020204030204" pitchFamily="34" charset="0"/>
                <a:cs typeface="Times New Roman" panose="02020603050405020304" pitchFamily="18" charset="0"/>
              </a:rPr>
              <a:t>This is possible to an extent. Rules based on representations of digits such as “number of closed loops” or vertical and horizontal pixel histograms can do a decent job of telling apart handwritten digits. But </a:t>
            </a:r>
            <a:r>
              <a:rPr lang="en-US" sz="1600" dirty="0">
                <a:solidFill>
                  <a:srgbClr val="FF0000"/>
                </a:solidFill>
                <a:latin typeface="Calibri" panose="020F0502020204030204" pitchFamily="34" charset="0"/>
                <a:ea typeface="Calibri" panose="020F0502020204030204" pitchFamily="34" charset="0"/>
                <a:cs typeface="Times New Roman" panose="02020603050405020304" pitchFamily="18" charset="0"/>
              </a:rPr>
              <a:t>finding such useful representations by hand is </a:t>
            </a:r>
            <a:r>
              <a:rPr lang="en-US" sz="1600" dirty="0" smtClean="0">
                <a:solidFill>
                  <a:srgbClr val="FF0000"/>
                </a:solidFill>
                <a:latin typeface="Calibri" panose="020F0502020204030204" pitchFamily="34" charset="0"/>
                <a:ea typeface="Calibri" panose="020F0502020204030204" pitchFamily="34" charset="0"/>
                <a:cs typeface="Times New Roman" panose="02020603050405020304" pitchFamily="18" charset="0"/>
              </a:rPr>
              <a:t>a hard </a:t>
            </a:r>
            <a:r>
              <a:rPr lang="en-US" sz="1600" dirty="0">
                <a:solidFill>
                  <a:srgbClr val="FF0000"/>
                </a:solidFill>
                <a:latin typeface="Calibri" panose="020F0502020204030204" pitchFamily="34" charset="0"/>
                <a:ea typeface="Calibri" panose="020F0502020204030204" pitchFamily="34" charset="0"/>
                <a:cs typeface="Times New Roman" panose="02020603050405020304" pitchFamily="18" charset="0"/>
              </a:rPr>
              <a:t>work</a:t>
            </a:r>
            <a:r>
              <a:rPr lang="en-US" sz="1600" dirty="0">
                <a:latin typeface="Calibri" panose="020F0502020204030204" pitchFamily="34" charset="0"/>
                <a:ea typeface="Calibri" panose="020F0502020204030204" pitchFamily="34" charset="0"/>
                <a:cs typeface="Times New Roman" panose="02020603050405020304" pitchFamily="18" charset="0"/>
              </a:rPr>
              <a:t>, </a:t>
            </a:r>
            <a:r>
              <a:rPr lang="en-US" sz="1600" dirty="0" smtClean="0">
                <a:latin typeface="Calibri" panose="020F0502020204030204" pitchFamily="34" charset="0"/>
                <a:ea typeface="Calibri" panose="020F0502020204030204" pitchFamily="34" charset="0"/>
                <a:cs typeface="Times New Roman" panose="02020603050405020304" pitchFamily="18" charset="0"/>
              </a:rPr>
              <a:t>and the </a:t>
            </a:r>
            <a:r>
              <a:rPr lang="en-US" sz="1600" dirty="0">
                <a:latin typeface="Calibri" panose="020F0502020204030204" pitchFamily="34" charset="0"/>
                <a:ea typeface="Calibri" panose="020F0502020204030204" pitchFamily="34" charset="0"/>
                <a:cs typeface="Times New Roman" panose="02020603050405020304" pitchFamily="18" charset="0"/>
              </a:rPr>
              <a:t>resulting rule-based system is </a:t>
            </a:r>
            <a:r>
              <a:rPr lang="en-US" sz="1600" dirty="0" smtClean="0">
                <a:latin typeface="Calibri" panose="020F0502020204030204" pitchFamily="34" charset="0"/>
                <a:ea typeface="Calibri" panose="020F0502020204030204" pitchFamily="34" charset="0"/>
                <a:cs typeface="Times New Roman" panose="02020603050405020304" pitchFamily="18" charset="0"/>
              </a:rPr>
              <a:t>very difficult </a:t>
            </a:r>
            <a:r>
              <a:rPr lang="en-US" sz="1600" dirty="0">
                <a:latin typeface="Calibri" panose="020F0502020204030204" pitchFamily="34" charset="0"/>
                <a:ea typeface="Calibri" panose="020F0502020204030204" pitchFamily="34" charset="0"/>
                <a:cs typeface="Times New Roman" panose="02020603050405020304" pitchFamily="18" charset="0"/>
              </a:rPr>
              <a:t>to maintain. Every time you come across a new example of handwriting that breaks your </a:t>
            </a:r>
            <a:r>
              <a:rPr lang="en-US" sz="1600" dirty="0" smtClean="0">
                <a:latin typeface="Calibri" panose="020F0502020204030204" pitchFamily="34" charset="0"/>
                <a:ea typeface="Calibri" panose="020F0502020204030204" pitchFamily="34" charset="0"/>
                <a:cs typeface="Times New Roman" panose="02020603050405020304" pitchFamily="18" charset="0"/>
              </a:rPr>
              <a:t>rules</a:t>
            </a:r>
            <a:r>
              <a:rPr lang="en-US" sz="1600" dirty="0">
                <a:latin typeface="Calibri" panose="020F0502020204030204" pitchFamily="34" charset="0"/>
                <a:ea typeface="Calibri" panose="020F0502020204030204" pitchFamily="34" charset="0"/>
                <a:cs typeface="Times New Roman" panose="02020603050405020304" pitchFamily="18" charset="0"/>
              </a:rPr>
              <a:t>, you will have to add new data transformations and new rules, while taking into account their interaction with every </a:t>
            </a:r>
            <a:r>
              <a:rPr lang="en-US" sz="1600" dirty="0" smtClean="0">
                <a:latin typeface="Calibri" panose="020F0502020204030204" pitchFamily="34" charset="0"/>
                <a:ea typeface="Calibri" panose="020F0502020204030204" pitchFamily="34" charset="0"/>
                <a:cs typeface="Times New Roman" panose="02020603050405020304" pitchFamily="18" charset="0"/>
              </a:rPr>
              <a:t>previous </a:t>
            </a:r>
            <a:r>
              <a:rPr lang="en-US" sz="1600" dirty="0">
                <a:latin typeface="Calibri" panose="020F0502020204030204" pitchFamily="34" charset="0"/>
                <a:ea typeface="Calibri" panose="020F0502020204030204" pitchFamily="34" charset="0"/>
                <a:cs typeface="Times New Roman" panose="02020603050405020304" pitchFamily="18" charset="0"/>
              </a:rPr>
              <a:t>rule.</a:t>
            </a:r>
            <a:endParaRPr lang="en-US" sz="1600" dirty="0"/>
          </a:p>
        </p:txBody>
      </p:sp>
    </p:spTree>
    <p:extLst>
      <p:ext uri="{BB962C8B-B14F-4D97-AF65-F5344CB8AC3E}">
        <p14:creationId xmlns:p14="http://schemas.microsoft.com/office/powerpoint/2010/main" val="9537693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658</TotalTime>
  <Words>3813</Words>
  <Application>Microsoft Office PowerPoint</Application>
  <PresentationFormat>On-screen Show (4:3)</PresentationFormat>
  <Paragraphs>162</Paragraphs>
  <Slides>26</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Calibri Light</vt:lpstr>
      <vt:lpstr>Times New Roman</vt:lpstr>
      <vt:lpstr>Office Theme</vt:lpstr>
      <vt:lpstr>Computer vision</vt:lpstr>
      <vt:lpstr>About course</vt:lpstr>
      <vt:lpstr>Deep learning – very general!</vt:lpstr>
      <vt:lpstr>Machine learning</vt:lpstr>
      <vt:lpstr>Learning rules and representations from data</vt:lpstr>
      <vt:lpstr>Learning rules and representations from data</vt:lpstr>
      <vt:lpstr>Representations of data - Example</vt:lpstr>
      <vt:lpstr>Representations of data - Example</vt:lpstr>
      <vt:lpstr>Useful representations of data</vt:lpstr>
      <vt:lpstr>ML and useful representations of data</vt:lpstr>
      <vt:lpstr>What is deep in deep learning?</vt:lpstr>
      <vt:lpstr>Neural networks and neurobiology</vt:lpstr>
      <vt:lpstr>DL-based digit recognition</vt:lpstr>
      <vt:lpstr>DL-based digit recognition</vt:lpstr>
      <vt:lpstr>Understanding how DL works</vt:lpstr>
      <vt:lpstr>Understanding how DL works</vt:lpstr>
      <vt:lpstr>Understanding how DL works</vt:lpstr>
      <vt:lpstr>DL vs traditional ML</vt:lpstr>
      <vt:lpstr>What DL has achieved so far</vt:lpstr>
      <vt:lpstr>Investments and progress of AI</vt:lpstr>
      <vt:lpstr>Investments and progress of AI</vt:lpstr>
      <vt:lpstr>Why DL and why now?</vt:lpstr>
      <vt:lpstr>Hardware</vt:lpstr>
      <vt:lpstr>Data</vt:lpstr>
      <vt:lpstr>Algorithms</vt:lpstr>
      <vt:lpstr>A new wave of investment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vision</dc:title>
  <dc:creator>Slobodan</dc:creator>
  <cp:lastModifiedBy>Windows User</cp:lastModifiedBy>
  <cp:revision>140</cp:revision>
  <cp:lastPrinted>2022-10-05T16:20:00Z</cp:lastPrinted>
  <dcterms:created xsi:type="dcterms:W3CDTF">2022-09-07T16:48:33Z</dcterms:created>
  <dcterms:modified xsi:type="dcterms:W3CDTF">2022-10-06T06:05:39Z</dcterms:modified>
</cp:coreProperties>
</file>